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20"/>
  </p:sldMasterIdLst>
  <p:notesMasterIdLst>
    <p:notesMasterId r:id="rId39"/>
  </p:notesMasterIdLst>
  <p:handoutMasterIdLst>
    <p:handoutMasterId r:id="rId40"/>
  </p:handoutMasterIdLst>
  <p:sldIdLst>
    <p:sldId id="926" r:id="rId21"/>
    <p:sldId id="931" r:id="rId22"/>
    <p:sldId id="932" r:id="rId23"/>
    <p:sldId id="933" r:id="rId24"/>
    <p:sldId id="934" r:id="rId25"/>
    <p:sldId id="935" r:id="rId26"/>
    <p:sldId id="936" r:id="rId27"/>
    <p:sldId id="937" r:id="rId28"/>
    <p:sldId id="938" r:id="rId29"/>
    <p:sldId id="939" r:id="rId30"/>
    <p:sldId id="940" r:id="rId31"/>
    <p:sldId id="941" r:id="rId32"/>
    <p:sldId id="942" r:id="rId33"/>
    <p:sldId id="943" r:id="rId34"/>
    <p:sldId id="944" r:id="rId35"/>
    <p:sldId id="945" r:id="rId36"/>
    <p:sldId id="948" r:id="rId37"/>
    <p:sldId id="951" r:id="rId38"/>
  </p:sldIdLst>
  <p:sldSz cx="9144000" cy="6858000" type="screen4x3"/>
  <p:notesSz cx="7099300"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33746"/>
    <a:srgbClr val="D7D7CD"/>
    <a:srgbClr val="879BAA"/>
    <a:srgbClr val="ADBECB"/>
    <a:srgbClr val="AFB9C3"/>
    <a:srgbClr val="646E78"/>
    <a:srgbClr val="505A64"/>
    <a:srgbClr val="990000"/>
    <a:srgbClr val="006487"/>
    <a:srgbClr val="647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77" autoAdjust="0"/>
    <p:restoredTop sz="94660"/>
  </p:normalViewPr>
  <p:slideViewPr>
    <p:cSldViewPr snapToObjects="1" showGuides="1">
      <p:cViewPr varScale="1">
        <p:scale>
          <a:sx n="89" d="100"/>
          <a:sy n="89" d="100"/>
        </p:scale>
        <p:origin x="-1147" y="-67"/>
      </p:cViewPr>
      <p:guideLst>
        <p:guide orient="horz" pos="3884"/>
        <p:guide orient="horz" pos="618"/>
        <p:guide orient="horz" pos="2432"/>
        <p:guide orient="horz" pos="2341"/>
        <p:guide orient="horz" pos="890"/>
        <p:guide orient="horz" pos="799"/>
        <p:guide pos="340"/>
        <p:guide pos="158"/>
        <p:guide pos="2880"/>
        <p:guide pos="2971"/>
        <p:guide pos="5511"/>
        <p:guide pos="4604"/>
        <p:guide pos="3787"/>
        <p:guide pos="3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notesViewPr>
    <p:cSldViewPr snapToObjects="1" showGuides="1">
      <p:cViewPr varScale="1">
        <p:scale>
          <a:sx n="85" d="100"/>
          <a:sy n="85" d="100"/>
        </p:scale>
        <p:origin x="-852"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6.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Master" Target="slideMasters/slideMaster1.xml"/><Relationship Id="rId29" Type="http://schemas.openxmlformats.org/officeDocument/2006/relationships/slide" Target="slides/slide9.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11.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en-US"/>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38576" y="0"/>
            <a:ext cx="3260724"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38576" y="9682163"/>
            <a:ext cx="3260724"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Handout </a:t>
            </a:r>
            <a:fld id="{BFC713D8-7968-482B-A79F-9C586FE5053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402448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Notice </a:t>
            </a:r>
            <a:fld id="{AD141568-5488-4AC9-B82D-9F5CE1225E2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2474929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customXml" Target="../../customXml/item17.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customXml" Target="../../customXml/item19.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customXml" Target="../../customXml/item14.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customXml" Target="../../customXml/item9.xml"/><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tags" Target="../tags/tag75.xml"/><Relationship Id="rId4" Type="http://schemas.openxmlformats.org/officeDocument/2006/relationships/tags" Target="../tags/tag7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customXml" Target="../../customXml/item16.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png"/><Relationship Id="rId2" Type="http://schemas.openxmlformats.org/officeDocument/2006/relationships/tags" Target="../tags/tag36.xml"/><Relationship Id="rId1" Type="http://schemas.openxmlformats.org/officeDocument/2006/relationships/customXml" Target="../../customXml/item13.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tags" Target="../tags/tag43.xml"/><Relationship Id="rId4"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5.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customXml" Target="../../customXml/item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18.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15.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12.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customXml" Target="../../customXml/item6.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13" name="Grafik 9"/>
          <p:cNvPicPr>
            <a:picLocks/>
          </p:cNvPicPr>
          <p:nvPr userDrawn="1"/>
        </p:nvPicPr>
        <p:blipFill rotWithShape="1">
          <a:blip r:embed="rId8">
            <a:extLst>
              <a:ext uri="{28A0092B-C50C-407E-A947-70E740481C1C}">
                <a14:useLocalDpi xmlns:a14="http://schemas.microsoft.com/office/drawing/2010/main" val="0"/>
              </a:ext>
            </a:extLst>
          </a:blip>
          <a:srcRect t="986" b="-1"/>
          <a:stretch/>
        </p:blipFill>
        <p:spPr>
          <a:xfrm>
            <a:off x="0" y="1588"/>
            <a:ext cx="9176648" cy="4147501"/>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090"/>
            <a:ext cx="8893175" cy="870014"/>
          </a:xfrm>
          <a:solidFill>
            <a:srgbClr val="879BAA"/>
          </a:solidFill>
        </p:spPr>
        <p:txBody>
          <a:bodyPr wrap="square" lIns="270000" tIns="144000" rIns="396000" bIns="108000" anchor="t">
            <a:spAutoFit/>
          </a:bodyPr>
          <a:lstStyle>
            <a:lvl1pPr>
              <a:defRPr sz="4000" baseline="0" smtClean="0">
                <a:solidFill>
                  <a:srgbClr val="FFFFFF"/>
                </a:solidFill>
                <a:latin typeface="Arial" pitchFamily="34" charset="0"/>
              </a:defRPr>
            </a:lvl1pPr>
          </a:lstStyle>
          <a:p>
            <a:r>
              <a:rPr lang="en-US" dirty="0" smtClean="0"/>
              <a:t>Enter presentation title</a:t>
            </a:r>
          </a:p>
        </p:txBody>
      </p:sp>
      <p:sp>
        <p:nvSpPr>
          <p:cNvPr id="57351" name="cdtRectangle 116 Id57351"/>
          <p:cNvSpPr>
            <a:spLocks noGrp="1" noChangeArrowheads="1"/>
          </p:cNvSpPr>
          <p:nvPr>
            <p:ph type="subTitle" idx="1" hasCustomPrompt="1"/>
            <p:custDataLst>
              <p:tags r:id="rId3"/>
            </p:custDataLst>
          </p:nvPr>
        </p:nvSpPr>
        <p:spPr bwMode="gray">
          <a:xfrm>
            <a:off x="250825" y="3756008"/>
            <a:ext cx="8893175" cy="393082"/>
          </a:xfrm>
          <a:solidFill>
            <a:srgbClr val="233746">
              <a:alpha val="65000"/>
            </a:srgbClr>
          </a:solidFill>
        </p:spPr>
        <p:txBody>
          <a:bodyPr wrap="square" lIns="270000" tIns="18000" rIns="396000" bIns="36000" anchor="b">
            <a:noAutofit/>
          </a:bodyPr>
          <a:lstStyle>
            <a:lvl1pPr marL="0" marR="0" indent="0" algn="l" defTabSz="914400" rtl="0" eaLnBrk="1" fontAlgn="base" latinLnBrk="0" hangingPunct="1">
              <a:lnSpc>
                <a:spcPct val="110000"/>
              </a:lnSpc>
              <a:spcBef>
                <a:spcPct val="0"/>
              </a:spcBef>
              <a:spcAft>
                <a:spcPct val="0"/>
              </a:spcAft>
              <a:buClr>
                <a:schemeClr val="accent1"/>
              </a:buClr>
              <a:buSzTx/>
              <a:buFont typeface="Arial" pitchFamily="34" charset="0"/>
              <a:buNone/>
              <a:tabLst/>
              <a:defRPr sz="2000" smtClean="0">
                <a:solidFill>
                  <a:schemeClr val="bg1"/>
                </a:solidFill>
                <a:latin typeface="Arial" pitchFamily="34" charset="0"/>
              </a:defRPr>
            </a:lvl1pPr>
          </a:lstStyle>
          <a:p>
            <a:r>
              <a:rPr lang="en-US" dirty="0" smtClean="0"/>
              <a:t>Enter the name and title of the presenter</a:t>
            </a:r>
          </a:p>
        </p:txBody>
      </p:sp>
      <p:pic>
        <p:nvPicPr>
          <p:cNvPr id="11" name="cdtPicture 10 Id11" descr="SIE_Logo_Layer_Petrol_RGB_A3_76mm.wmf"/>
          <p:cNvPicPr>
            <a:picLocks noChangeAspect="1"/>
          </p:cNvPicPr>
          <p:nvPr userDrawn="1">
            <p:custDataLst>
              <p:tags r:id="rId4"/>
            </p:custDataLst>
          </p:nvPr>
        </p:nvPicPr>
        <p:blipFill>
          <a:blip r:embed="rId9"/>
          <a:stretch>
            <a:fillRect/>
          </a:stretch>
        </p:blipFill>
        <p:spPr>
          <a:xfrm>
            <a:off x="539750" y="0"/>
            <a:ext cx="1728000" cy="967833"/>
          </a:xfrm>
          <a:prstGeom prst="rect">
            <a:avLst/>
          </a:prstGeom>
        </p:spPr>
      </p:pic>
      <p:sp>
        <p:nvSpPr>
          <p:cNvPr id="10" name="cdtText Box 133 Id10"/>
          <p:cNvSpPr txBox="1">
            <a:spLocks noChangeArrowheads="1"/>
          </p:cNvSpPr>
          <p:nvPr userDrawn="1">
            <p:custDataLst>
              <p:tags r:id="rId5"/>
            </p:custDataLst>
          </p:nvPr>
        </p:nvSpPr>
        <p:spPr bwMode="auto">
          <a:xfrm>
            <a:off x="0" y="6235006"/>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2014</a:t>
            </a:r>
            <a:endParaRPr lang="en-US" sz="1000" b="0" dirty="0">
              <a:solidFill>
                <a:srgbClr val="879BAA"/>
              </a:solidFill>
            </a:endParaRPr>
          </a:p>
        </p:txBody>
      </p:sp>
      <p:sp>
        <p:nvSpPr>
          <p:cNvPr id="15" name="cdtText Box 101 Id15"/>
          <p:cNvSpPr txBox="1">
            <a:spLocks noChangeArrowheads="1"/>
          </p:cNvSpPr>
          <p:nvPr userDrawn="1">
            <p:custDataLst>
              <p:tags r:id="rId6"/>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3" name="TextBox 2"/>
          <p:cNvSpPr txBox="1"/>
          <p:nvPr userDrawn="1"/>
        </p:nvSpPr>
        <p:spPr>
          <a:xfrm>
            <a:off x="9158360" y="2137890"/>
            <a:ext cx="0" cy="200055"/>
          </a:xfrm>
          <a:prstGeom prst="rect">
            <a:avLst/>
          </a:prstGeom>
          <a:noFill/>
        </p:spPr>
        <p:txBody>
          <a:bodyPr wrap="none" lIns="0" tIns="0" rIns="0" bIns="0" rtlCol="0">
            <a:spAutoFit/>
          </a:bodyPr>
          <a:lstStyle/>
          <a:p>
            <a:pPr>
              <a:lnSpc>
                <a:spcPct val="110000"/>
              </a:lnSpc>
              <a:spcBef>
                <a:spcPts val="0"/>
              </a:spcBef>
            </a:pPr>
            <a:endParaRPr lang="en-US" sz="1200" dirty="0" smtClean="0">
              <a:solidFill>
                <a:schemeClr val="tx1"/>
              </a:solidFill>
            </a:endParaRPr>
          </a:p>
        </p:txBody>
      </p:sp>
      <p:sp>
        <p:nvSpPr>
          <p:cNvPr id="16" name="TextBox 15"/>
          <p:cNvSpPr txBox="1"/>
          <p:nvPr userDrawn="1"/>
        </p:nvSpPr>
        <p:spPr>
          <a:xfrm>
            <a:off x="4917344" y="5747460"/>
            <a:ext cx="3831369" cy="615553"/>
          </a:xfrm>
          <a:prstGeom prst="rect">
            <a:avLst/>
          </a:prstGeom>
          <a:noFill/>
        </p:spPr>
        <p:txBody>
          <a:bodyPr wrap="none" lIns="0" tIns="0" rIns="0" bIns="0" rtlCol="0">
            <a:spAutoFit/>
          </a:bodyPr>
          <a:lstStyle/>
          <a:p>
            <a:pPr algn="r">
              <a:lnSpc>
                <a:spcPct val="100000"/>
              </a:lnSpc>
              <a:spcBef>
                <a:spcPts val="0"/>
              </a:spcBef>
            </a:pPr>
            <a:r>
              <a:rPr lang="en-US" sz="2000" b="1" baseline="0" dirty="0" smtClean="0">
                <a:solidFill>
                  <a:srgbClr val="879BAA"/>
                </a:solidFill>
                <a:latin typeface="Arial" pitchFamily="34" charset="0"/>
                <a:ea typeface="+mn-ea"/>
                <a:cs typeface="Arial" pitchFamily="34" charset="0"/>
              </a:rPr>
              <a:t>SOLID EDGE UNIVERSITY 2014</a:t>
            </a:r>
          </a:p>
          <a:p>
            <a:pPr algn="r">
              <a:lnSpc>
                <a:spcPct val="100000"/>
              </a:lnSpc>
              <a:spcBef>
                <a:spcPts val="0"/>
              </a:spcBef>
            </a:pPr>
            <a:r>
              <a:rPr lang="en-US" sz="2000" baseline="0" dirty="0" smtClean="0">
                <a:solidFill>
                  <a:srgbClr val="879BAA"/>
                </a:solidFill>
                <a:latin typeface="Arial" pitchFamily="34" charset="0"/>
                <a:ea typeface="+mn-ea"/>
                <a:cs typeface="Arial" pitchFamily="34" charset="0"/>
              </a:rPr>
              <a:t>Re-imagine What’s Possible</a:t>
            </a:r>
          </a:p>
        </p:txBody>
      </p:sp>
      <p:sp>
        <p:nvSpPr>
          <p:cNvPr id="17" name="TextBox 16"/>
          <p:cNvSpPr txBox="1"/>
          <p:nvPr userDrawn="1"/>
        </p:nvSpPr>
        <p:spPr>
          <a:xfrm>
            <a:off x="8186656" y="6414474"/>
            <a:ext cx="570669" cy="187424"/>
          </a:xfrm>
          <a:prstGeom prst="rect">
            <a:avLst/>
          </a:prstGeom>
          <a:noFill/>
        </p:spPr>
        <p:txBody>
          <a:bodyPr wrap="none" lIns="0" tIns="0" rIns="0" bIns="0" rtlCol="0">
            <a:spAutoFit/>
          </a:bodyPr>
          <a:lstStyle/>
          <a:p>
            <a:pPr>
              <a:lnSpc>
                <a:spcPct val="110000"/>
              </a:lnSpc>
              <a:spcBef>
                <a:spcPts val="0"/>
              </a:spcBef>
            </a:pPr>
            <a:r>
              <a:rPr lang="en-US" sz="1200" b="0" dirty="0" smtClean="0">
                <a:solidFill>
                  <a:srgbClr val="879BAA"/>
                </a:solidFill>
              </a:rPr>
              <a:t>#SEU14</a:t>
            </a:r>
          </a:p>
        </p:txBody>
      </p:sp>
      <p:sp>
        <p:nvSpPr>
          <p:cNvPr id="18" name="Rectangle 17"/>
          <p:cNvSpPr/>
          <p:nvPr userDrawn="1"/>
        </p:nvSpPr>
        <p:spPr>
          <a:xfrm>
            <a:off x="442387" y="6023065"/>
            <a:ext cx="2547652" cy="400110"/>
          </a:xfrm>
          <a:prstGeom prst="rect">
            <a:avLst/>
          </a:prstGeom>
        </p:spPr>
        <p:txBody>
          <a:bodyPr wrap="square">
            <a:spAutoFit/>
          </a:bodyPr>
          <a:lstStyle/>
          <a:p>
            <a:pPr algn="l"/>
            <a:r>
              <a:rPr lang="en-US" sz="1000" b="0" dirty="0" smtClean="0">
                <a:solidFill>
                  <a:srgbClr val="879BAA"/>
                </a:solidFill>
              </a:rPr>
              <a:t>Solid</a:t>
            </a:r>
            <a:r>
              <a:rPr lang="en-US" sz="1000" b="0" baseline="0" dirty="0" smtClean="0">
                <a:solidFill>
                  <a:srgbClr val="879BAA"/>
                </a:solidFill>
              </a:rPr>
              <a:t> Edge University 2014</a:t>
            </a:r>
            <a:br>
              <a:rPr lang="en-US" sz="1000" b="0" baseline="0" dirty="0" smtClean="0">
                <a:solidFill>
                  <a:srgbClr val="879BAA"/>
                </a:solidFill>
              </a:rPr>
            </a:br>
            <a:r>
              <a:rPr lang="en-US" sz="1000" b="0" baseline="0" dirty="0" smtClean="0">
                <a:solidFill>
                  <a:srgbClr val="879BAA"/>
                </a:solidFill>
              </a:rPr>
              <a:t>May 12-14, Atlanta, GA, USA</a:t>
            </a:r>
            <a:endParaRPr lang="en-US" sz="1000" dirty="0"/>
          </a:p>
        </p:txBody>
      </p:sp>
    </p:spTree>
    <p:custDataLst>
      <p:custData r:id="rId1"/>
    </p:custDataLst>
    <p:extLst>
      <p:ext uri="{BB962C8B-B14F-4D97-AF65-F5344CB8AC3E}">
        <p14:creationId xmlns:p14="http://schemas.microsoft.com/office/powerpoint/2010/main" val="1259112036"/>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6156325"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5313419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hasCustomPrompt="1"/>
            <p:custDataLst>
              <p:tags r:id="rId3"/>
            </p:custDataLst>
          </p:nvPr>
        </p:nvSpPr>
        <p:spPr>
          <a:xfrm>
            <a:off x="539750" y="1412876"/>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hasCustomPrompt="1"/>
            <p:custDataLst>
              <p:tags r:id="rId4"/>
            </p:custDataLst>
          </p:nvPr>
        </p:nvSpPr>
        <p:spPr>
          <a:xfrm>
            <a:off x="4716463" y="1412875"/>
            <a:ext cx="403225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hasCustomPrompt="1"/>
            <p:custDataLst>
              <p:tags r:id="rId5"/>
            </p:custDataLst>
          </p:nvPr>
        </p:nvSpPr>
        <p:spPr>
          <a:xfrm>
            <a:off x="539750"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hasCustomPrompt="1"/>
            <p:custDataLst>
              <p:tags r:id="rId6"/>
            </p:custDataLst>
          </p:nvPr>
        </p:nvSpPr>
        <p:spPr>
          <a:xfrm>
            <a:off x="4716463" y="3860800"/>
            <a:ext cx="403225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kumimoji="0" lang="de-DE" sz="1800" b="0" i="0" u="none" strike="noStrike" kern="0" cap="none" spc="0" normalizeH="0" baseline="0" noProof="0" dirty="0" smtClean="0">
                <a:ln>
                  <a:noFill/>
                </a:ln>
                <a:solidFill>
                  <a:schemeClr val="tx1"/>
                </a:solidFill>
                <a:effectLst/>
                <a:uLnTx/>
                <a:uFillTx/>
              </a:defRPr>
            </a:lvl2pPr>
            <a:lvl3pPr>
              <a:defRPr kumimoji="0" lang="de-DE" sz="1800" b="0" i="0" u="none" strike="noStrike" kern="0" cap="none" spc="0" normalizeH="0" baseline="0" noProof="0" dirty="0" smtClean="0">
                <a:ln>
                  <a:noFill/>
                </a:ln>
                <a:solidFill>
                  <a:schemeClr val="tx1"/>
                </a:solidFill>
                <a:effectLst/>
                <a:uLnTx/>
                <a:uFillTx/>
              </a:defRPr>
            </a:lvl3pPr>
            <a:lvl4pPr>
              <a:defRPr kumimoji="0" lang="de-DE" sz="1800" b="0" i="0" u="none" strike="noStrike" kern="0" cap="none" spc="0" normalizeH="0" baseline="0" noProof="0" dirty="0" smtClean="0">
                <a:ln>
                  <a:noFill/>
                </a:ln>
                <a:solidFill>
                  <a:schemeClr val="tx1"/>
                </a:solidFill>
                <a:effectLst/>
                <a:uLnTx/>
                <a:uFillTx/>
              </a:defRPr>
            </a:lvl4pPr>
            <a:lvl5pPr>
              <a:defRPr kumimoji="0" lang="de-DE" sz="1800" b="0" i="0" u="none" strike="noStrike" kern="0" cap="none" spc="0" normalizeH="0" baseline="0" noProof="0" dirty="0">
                <a:ln>
                  <a:noFill/>
                </a:ln>
                <a:solidFill>
                  <a:schemeClr val="tx1"/>
                </a:solidFill>
                <a:effectLst/>
                <a:uLnTx/>
                <a:uFillTx/>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38001071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4" name="cdtTextplatzhalter 13 Id4"/>
          <p:cNvSpPr>
            <a:spLocks noGrp="1"/>
          </p:cNvSpPr>
          <p:nvPr>
            <p:ph type="body" sz="quarter" idx="13" hasCustomPrompt="1"/>
            <p:custDataLst>
              <p:tags r:id="rId3"/>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7319957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platzhalter 13 Id5"/>
          <p:cNvSpPr>
            <a:spLocks noGrp="1"/>
          </p:cNvSpPr>
          <p:nvPr>
            <p:ph type="body" sz="quarter" idx="13" hasCustomPrompt="1"/>
            <p:custDataLst>
              <p:tags r:id="rId4"/>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3532577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49" y="1412875"/>
            <a:ext cx="3314701"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93257977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67691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6769100"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dtTextplatzhalter 13 Id7"/>
          <p:cNvSpPr>
            <a:spLocks noGrp="1"/>
          </p:cNvSpPr>
          <p:nvPr>
            <p:ph type="body" sz="quarter" idx="14" hasCustomPrompt="1"/>
            <p:custDataLst>
              <p:tags r:id="rId5"/>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64602684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3309936"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3994150" y="1412876"/>
            <a:ext cx="3314700"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dtContent Placeholder 11 Id12"/>
          <p:cNvSpPr>
            <a:spLocks noGrp="1"/>
          </p:cNvSpPr>
          <p:nvPr>
            <p:ph sz="quarter" idx="14" hasCustomPrompt="1"/>
            <p:custDataLst>
              <p:tags r:id="rId5"/>
            </p:custDataLst>
          </p:nvPr>
        </p:nvSpPr>
        <p:spPr>
          <a:xfrm>
            <a:off x="539750" y="3860800"/>
            <a:ext cx="3309936"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dtContent Placeholder 14 Id15"/>
          <p:cNvSpPr>
            <a:spLocks noGrp="1"/>
          </p:cNvSpPr>
          <p:nvPr>
            <p:ph sz="quarter" idx="15" hasCustomPrompt="1"/>
            <p:custDataLst>
              <p:tags r:id="rId6"/>
            </p:custDataLst>
          </p:nvPr>
        </p:nvSpPr>
        <p:spPr>
          <a:xfrm>
            <a:off x="3994149" y="3860800"/>
            <a:ext cx="3314701"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dtTextplatzhalter 13 Id9"/>
          <p:cNvSpPr>
            <a:spLocks noGrp="1"/>
          </p:cNvSpPr>
          <p:nvPr>
            <p:ph type="body" sz="quarter" idx="16" hasCustomPrompt="1"/>
            <p:custDataLst>
              <p:tags r:id="rId7"/>
            </p:custDataLst>
          </p:nvPr>
        </p:nvSpPr>
        <p:spPr>
          <a:xfrm>
            <a:off x="7452714" y="1412875"/>
            <a:ext cx="1295998"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Tree>
    <p:custDataLst>
      <p:custData r:id="rId1"/>
    </p:custDataLst>
    <p:extLst>
      <p:ext uri="{BB962C8B-B14F-4D97-AF65-F5344CB8AC3E}">
        <p14:creationId xmlns:p14="http://schemas.microsoft.com/office/powerpoint/2010/main" val="17070927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 Index/Contact" preserve="1" userDrawn="1">
  <p:cSld name="1_Image + Index/Contact">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19067"/>
            <a:ext cx="4572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4" hasCustomPrompt="1"/>
          </p:nvPr>
        </p:nvSpPr>
        <p:spPr bwMode="gray">
          <a:xfrm>
            <a:off x="4716463"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lvl1pPr>
            <a:lvl2pPr marL="179388" indent="-177800">
              <a:lnSpc>
                <a:spcPct val="100000"/>
              </a:lnSpc>
              <a:spcBef>
                <a:spcPts val="500"/>
              </a:spcBef>
              <a:spcAft>
                <a:spcPts val="500"/>
              </a:spcAft>
              <a:buFont typeface="Arial" pitchFamily="34" charset="0"/>
              <a:buChar char="•"/>
              <a:tabLst>
                <a:tab pos="3773488" algn="r"/>
              </a:tabLst>
              <a:defRPr b="0"/>
            </a:lvl2pPr>
            <a:lvl3pPr marL="177800" indent="-177800">
              <a:lnSpc>
                <a:spcPct val="100000"/>
              </a:lnSpc>
              <a:spcBef>
                <a:spcPts val="500"/>
              </a:spcBef>
              <a:spcAft>
                <a:spcPts val="500"/>
              </a:spcAft>
              <a:tabLst>
                <a:tab pos="3773488" algn="r"/>
              </a:tabLst>
              <a:defRPr b="1"/>
            </a:lvl3pPr>
            <a:lvl4pPr marL="358775" indent="-177800">
              <a:lnSpc>
                <a:spcPct val="100000"/>
              </a:lnSpc>
              <a:spcBef>
                <a:spcPts val="500"/>
              </a:spcBef>
              <a:spcAft>
                <a:spcPts val="500"/>
              </a:spcAft>
              <a:tabLst>
                <a:tab pos="3773488" algn="r"/>
              </a:tabLst>
              <a:defRPr b="0"/>
            </a:lvl4pPr>
            <a:lvl5pPr marL="357188" indent="-177800">
              <a:lnSpc>
                <a:spcPct val="100000"/>
              </a:lnSpc>
              <a:spcBef>
                <a:spcPts val="500"/>
              </a:spcBef>
              <a:spcAft>
                <a:spcPts val="500"/>
              </a:spcAft>
              <a:tabLst>
                <a:tab pos="3773488" algn="r"/>
              </a:tabLst>
              <a:defRPr b="1" baseline="0"/>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8" name="TextBox 7"/>
          <p:cNvSpPr txBox="1"/>
          <p:nvPr userDrawn="1"/>
        </p:nvSpPr>
        <p:spPr>
          <a:xfrm>
            <a:off x="59037" y="5670566"/>
            <a:ext cx="1303865" cy="369332"/>
          </a:xfrm>
          <a:prstGeom prst="rect">
            <a:avLst/>
          </a:prstGeom>
          <a:noFill/>
        </p:spPr>
        <p:txBody>
          <a:bodyPr wrap="square" rtlCol="0">
            <a:spAutoFit/>
          </a:bodyPr>
          <a:lstStyle/>
          <a:p>
            <a:r>
              <a:rPr lang="en-US" sz="900" i="1" dirty="0" smtClean="0">
                <a:solidFill>
                  <a:schemeClr val="tx1"/>
                </a:solidFill>
              </a:rPr>
              <a:t>4</a:t>
            </a:r>
            <a:r>
              <a:rPr lang="en-US" sz="900" i="1" baseline="30000" dirty="0" smtClean="0">
                <a:solidFill>
                  <a:schemeClr val="tx1"/>
                </a:solidFill>
              </a:rPr>
              <a:t>th</a:t>
            </a:r>
            <a:r>
              <a:rPr lang="en-US" sz="900" i="1" dirty="0" smtClean="0">
                <a:solidFill>
                  <a:schemeClr val="tx1"/>
                </a:solidFill>
              </a:rPr>
              <a:t> Generation VLC</a:t>
            </a:r>
            <a:br>
              <a:rPr lang="en-US" sz="900" i="1" dirty="0" smtClean="0">
                <a:solidFill>
                  <a:schemeClr val="tx1"/>
                </a:solidFill>
              </a:rPr>
            </a:br>
            <a:r>
              <a:rPr lang="en-US" sz="900" i="1" dirty="0" smtClean="0">
                <a:solidFill>
                  <a:schemeClr val="tx1"/>
                </a:solidFill>
              </a:rPr>
              <a:t>courtesy of Edison2</a:t>
            </a:r>
            <a:endParaRPr lang="en-US" sz="900" i="1" dirty="0">
              <a:solidFill>
                <a:schemeClr val="tx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userDrawn="1">
  <p:cSld name="1_Text + Index">
    <p:spTree>
      <p:nvGrpSpPr>
        <p:cNvPr id="1" name=""/>
        <p:cNvGrpSpPr/>
        <p:nvPr/>
      </p:nvGrpSpPr>
      <p:grpSpPr>
        <a:xfrm>
          <a:off x="0" y="0"/>
          <a:ext cx="0" cy="0"/>
          <a:chOff x="0" y="0"/>
          <a:chExt cx="0" cy="0"/>
        </a:xfrm>
      </p:grpSpPr>
      <p:sp>
        <p:nvSpPr>
          <p:cNvPr id="11" name="Textplatzhalter 12"/>
          <p:cNvSpPr>
            <a:spLocks noGrp="1"/>
          </p:cNvSpPr>
          <p:nvPr>
            <p:ph type="body" sz="quarter" idx="14" hasCustomPrompt="1"/>
          </p:nvPr>
        </p:nvSpPr>
        <p:spPr bwMode="gray">
          <a:xfrm>
            <a:off x="4716463"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87775" algn="r"/>
              </a:tabLst>
              <a:defRPr/>
            </a:lvl1pPr>
            <a:lvl2pPr marL="179388" indent="-177800">
              <a:lnSpc>
                <a:spcPct val="100000"/>
              </a:lnSpc>
              <a:spcBef>
                <a:spcPts val="500"/>
              </a:spcBef>
              <a:spcAft>
                <a:spcPts val="500"/>
              </a:spcAft>
              <a:buFont typeface="Arial" pitchFamily="34" charset="0"/>
              <a:buChar char="•"/>
              <a:tabLst>
                <a:tab pos="3787775" algn="r"/>
              </a:tabLst>
              <a:defRPr b="0"/>
            </a:lvl2pPr>
            <a:lvl3pPr marL="177800" indent="-177800">
              <a:lnSpc>
                <a:spcPct val="100000"/>
              </a:lnSpc>
              <a:spcBef>
                <a:spcPts val="500"/>
              </a:spcBef>
              <a:spcAft>
                <a:spcPts val="500"/>
              </a:spcAft>
              <a:tabLst>
                <a:tab pos="3787775" algn="r"/>
              </a:tabLst>
              <a:defRPr b="1"/>
            </a:lvl3pPr>
            <a:lvl4pPr marL="360363" indent="-179388">
              <a:lnSpc>
                <a:spcPct val="100000"/>
              </a:lnSpc>
              <a:spcBef>
                <a:spcPts val="500"/>
              </a:spcBef>
              <a:spcAft>
                <a:spcPts val="500"/>
              </a:spcAft>
              <a:tabLst>
                <a:tab pos="3787775" algn="r"/>
              </a:tabLst>
              <a:defRPr b="0"/>
            </a:lvl4pPr>
            <a:lvl5pPr marL="357188" indent="-177800">
              <a:lnSpc>
                <a:spcPct val="100000"/>
              </a:lnSpc>
              <a:spcBef>
                <a:spcPts val="500"/>
              </a:spcBef>
              <a:spcAft>
                <a:spcPts val="500"/>
              </a:spcAft>
              <a:tabLst>
                <a:tab pos="3787775" algn="r"/>
              </a:tabLst>
              <a:defRPr b="1" baseline="0"/>
            </a:lvl5pPr>
            <a:lvl6pPr marL="360363" indent="-180975">
              <a:lnSpc>
                <a:spcPct val="100000"/>
              </a:lnSpc>
              <a:spcBef>
                <a:spcPts val="500"/>
              </a:spcBef>
              <a:spcAft>
                <a:spcPts val="500"/>
              </a:spcAft>
              <a:buFont typeface="Arial" pitchFamily="34" charset="0"/>
              <a:buChar char="•"/>
              <a:tabLst>
                <a:tab pos="3787775" algn="r"/>
              </a:tabLst>
              <a:defRPr b="1"/>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3" hasCustomPrompt="1"/>
          </p:nvPr>
        </p:nvSpPr>
        <p:spPr>
          <a:xfrm>
            <a:off x="539750" y="1412875"/>
            <a:ext cx="403225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pic>
        <p:nvPicPr>
          <p:cNvPr id="10" name="Grafik 9"/>
          <p:cNvPicPr>
            <a:picLocks/>
          </p:cNvPicPr>
          <p:nvPr userDrawn="1"/>
        </p:nvPicPr>
        <p:blipFill rotWithShape="1">
          <a:blip r:embed="rId7">
            <a:extLst>
              <a:ext uri="{28A0092B-C50C-407E-A947-70E740481C1C}">
                <a14:useLocalDpi xmlns:a14="http://schemas.microsoft.com/office/drawing/2010/main" val="0"/>
              </a:ext>
            </a:extLst>
          </a:blip>
          <a:srcRect t="986" b="-1"/>
          <a:stretch/>
        </p:blipFill>
        <p:spPr>
          <a:xfrm>
            <a:off x="0" y="1588"/>
            <a:ext cx="9176648" cy="4148137"/>
          </a:xfrm>
          <a:prstGeom prst="rect">
            <a:avLst/>
          </a:prstGeom>
        </p:spPr>
      </p:pic>
      <p:sp>
        <p:nvSpPr>
          <p:cNvPr id="57350" name="cdtRectangle 115 Id57350"/>
          <p:cNvSpPr>
            <a:spLocks noGrp="1" noChangeArrowheads="1"/>
          </p:cNvSpPr>
          <p:nvPr>
            <p:ph type="ctrTitle" hasCustomPrompt="1"/>
            <p:custDataLst>
              <p:tags r:id="rId2"/>
            </p:custDataLst>
          </p:nvPr>
        </p:nvSpPr>
        <p:spPr bwMode="gray">
          <a:xfrm>
            <a:off x="250825" y="4149726"/>
            <a:ext cx="8893175" cy="870014"/>
          </a:xfrm>
          <a:solidFill>
            <a:srgbClr val="879BAA"/>
          </a:solidFill>
        </p:spPr>
        <p:txBody>
          <a:bodyPr wrap="square" lIns="270000" tIns="144000" rIns="396000" bIns="108000" anchor="t">
            <a:spAutoFit/>
          </a:bodyPr>
          <a:lstStyle>
            <a:lvl1pPr>
              <a:defRPr sz="4000" smtClean="0">
                <a:solidFill>
                  <a:srgbClr val="FFFFFF"/>
                </a:solidFill>
                <a:latin typeface="Arial" pitchFamily="34" charset="0"/>
              </a:defRPr>
            </a:lvl1pPr>
          </a:lstStyle>
          <a:p>
            <a:r>
              <a:rPr lang="en-US" dirty="0" smtClean="0"/>
              <a:t>Enter chapter title</a:t>
            </a:r>
          </a:p>
        </p:txBody>
      </p:sp>
      <p:sp>
        <p:nvSpPr>
          <p:cNvPr id="57351" name="cdtRectangle 116 Id57351"/>
          <p:cNvSpPr>
            <a:spLocks noGrp="1" noChangeArrowheads="1"/>
          </p:cNvSpPr>
          <p:nvPr>
            <p:ph type="subTitle" idx="1" hasCustomPrompt="1"/>
            <p:custDataLst>
              <p:tags r:id="rId3"/>
            </p:custDataLst>
          </p:nvPr>
        </p:nvSpPr>
        <p:spPr bwMode="gray">
          <a:xfrm>
            <a:off x="250825" y="3756644"/>
            <a:ext cx="8893175" cy="393082"/>
          </a:xfrm>
          <a:solidFill>
            <a:srgbClr val="233746">
              <a:alpha val="65000"/>
            </a:srgbClr>
          </a:solidFill>
        </p:spPr>
        <p:txBody>
          <a:bodyPr wrap="square" lIns="270000" tIns="18000" rIns="396000" bIns="36000" anchor="b">
            <a:noAutofit/>
          </a:bodyPr>
          <a:lstStyle>
            <a:lvl1pPr>
              <a:defRPr sz="2000" baseline="0" smtClean="0">
                <a:solidFill>
                  <a:schemeClr val="bg1"/>
                </a:solidFill>
                <a:latin typeface="Arial" pitchFamily="34" charset="0"/>
              </a:defRPr>
            </a:lvl1pPr>
          </a:lstStyle>
          <a:p>
            <a:r>
              <a:rPr lang="en-US" dirty="0" smtClean="0"/>
              <a:t>Enter subhead</a:t>
            </a:r>
          </a:p>
        </p:txBody>
      </p:sp>
      <p:pic>
        <p:nvPicPr>
          <p:cNvPr id="8" name="cdtPicture 7 Id8" descr="sie_logo_layer_petrol_rgb"/>
          <p:cNvPicPr>
            <a:picLocks noChangeAspect="1" noChangeArrowheads="1"/>
          </p:cNvPicPr>
          <p:nvPr userDrawn="1">
            <p:custDataLst>
              <p:tags r:id="rId4"/>
            </p:custDataLst>
          </p:nvPr>
        </p:nvPicPr>
        <p:blipFill>
          <a:blip r:embed="rId8"/>
          <a:srcRect/>
          <a:stretch>
            <a:fillRect/>
          </a:stretch>
        </p:blipFill>
        <p:spPr bwMode="auto">
          <a:xfrm>
            <a:off x="7308850" y="0"/>
            <a:ext cx="1439863" cy="804863"/>
          </a:xfrm>
          <a:prstGeom prst="rect">
            <a:avLst/>
          </a:prstGeom>
          <a:noFill/>
        </p:spPr>
      </p:pic>
      <p:sp>
        <p:nvSpPr>
          <p:cNvPr id="9" name="cdtText Box 101 Id9"/>
          <p:cNvSpPr txBox="1">
            <a:spLocks noChangeArrowheads="1"/>
          </p:cNvSpPr>
          <p:nvPr userDrawn="1">
            <p:custDataLst>
              <p:tags r:id="rId5"/>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Tree>
    <p:custDataLst>
      <p:custData r:id="rId1"/>
    </p:custDataLst>
    <p:extLst>
      <p:ext uri="{BB962C8B-B14F-4D97-AF65-F5344CB8AC3E}">
        <p14:creationId xmlns:p14="http://schemas.microsoft.com/office/powerpoint/2010/main" val="496709084"/>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s" preserve="1" userDrawn="1">
  <p:cSld name="1_Two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403225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4716463" y="1412875"/>
            <a:ext cx="403225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preserve="1" userDrawn="1">
  <p:cSld name="1_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6769101"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67691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reserve="1" userDrawn="1">
  <p:cSld name="1_Three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258762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3271833" y="1412875"/>
            <a:ext cx="274003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6156325" y="1412875"/>
            <a:ext cx="2592388"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objects" preserve="1" userDrawn="1">
  <p:cSld name="1_Four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4032251" cy="2303464"/>
          </a:xfrm>
        </p:spPr>
        <p:txBody>
          <a:bodyPr/>
          <a:lstStyle>
            <a:lvl3pPr>
              <a:defRPr/>
            </a:lvl3pPr>
            <a:lvl4pPr>
              <a:defRPr/>
            </a:lvl4pPr>
            <a:lvl5pPr>
              <a:defRPr/>
            </a:lvl5p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403225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4716463" y="1412875"/>
            <a:ext cx="4032250"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5" name="Inhaltsplatzhalter 14"/>
          <p:cNvSpPr>
            <a:spLocks noGrp="1"/>
          </p:cNvSpPr>
          <p:nvPr>
            <p:ph sz="quarter" idx="15" hasCustomPrompt="1"/>
          </p:nvPr>
        </p:nvSpPr>
        <p:spPr>
          <a:xfrm>
            <a:off x="4716463" y="3860800"/>
            <a:ext cx="403225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1_Free Content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4" name="Textplatzhalter 13"/>
          <p:cNvSpPr>
            <a:spLocks noGrp="1"/>
          </p:cNvSpPr>
          <p:nvPr>
            <p:ph type="body" sz="quarter" idx="13"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1_One object (small)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4"/>
            <a:ext cx="6769101"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4" name="Textplatzhalter 13"/>
          <p:cNvSpPr>
            <a:spLocks noGrp="1"/>
          </p:cNvSpPr>
          <p:nvPr>
            <p:ph type="body" sz="quarter" idx="13"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1_Two column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50" y="1412874"/>
            <a:ext cx="3309936"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3994149" y="1412875"/>
            <a:ext cx="3314702"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platzhalter 13"/>
          <p:cNvSpPr>
            <a:spLocks noGrp="1"/>
          </p:cNvSpPr>
          <p:nvPr>
            <p:ph type="body" sz="quarter" idx="14"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1_Two row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49" y="1412875"/>
            <a:ext cx="6769101"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67691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Textplatzhalter 13"/>
          <p:cNvSpPr>
            <a:spLocks noGrp="1"/>
          </p:cNvSpPr>
          <p:nvPr>
            <p:ph type="body" sz="quarter" idx="14"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1_Four object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539750" y="1412875"/>
            <a:ext cx="3309936"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3" name="Inhaltsplatzhalter 12"/>
          <p:cNvSpPr>
            <a:spLocks noGrp="1"/>
          </p:cNvSpPr>
          <p:nvPr>
            <p:ph sz="quarter" idx="13" hasCustomPrompt="1"/>
          </p:nvPr>
        </p:nvSpPr>
        <p:spPr>
          <a:xfrm>
            <a:off x="539751" y="3860800"/>
            <a:ext cx="3309934"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Inhaltsplatzhalter 11"/>
          <p:cNvSpPr>
            <a:spLocks noGrp="1"/>
          </p:cNvSpPr>
          <p:nvPr>
            <p:ph sz="quarter" idx="14" hasCustomPrompt="1"/>
          </p:nvPr>
        </p:nvSpPr>
        <p:spPr>
          <a:xfrm>
            <a:off x="3994149" y="1412875"/>
            <a:ext cx="3314702"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5" name="Inhaltsplatzhalter 14"/>
          <p:cNvSpPr>
            <a:spLocks noGrp="1"/>
          </p:cNvSpPr>
          <p:nvPr>
            <p:ph sz="quarter" idx="15" hasCustomPrompt="1"/>
          </p:nvPr>
        </p:nvSpPr>
        <p:spPr>
          <a:xfrm>
            <a:off x="3994149" y="3860800"/>
            <a:ext cx="3314702"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Textplatzhalter 13"/>
          <p:cNvSpPr>
            <a:spLocks noGrp="1"/>
          </p:cNvSpPr>
          <p:nvPr>
            <p:ph type="body" sz="quarter" idx="16" hasCustomPrompt="1"/>
          </p:nvPr>
        </p:nvSpPr>
        <p:spPr>
          <a:xfrm>
            <a:off x="7452713" y="1412875"/>
            <a:ext cx="1296000"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3" name="cdtRectangle 2 Id3"/>
          <p:cNvSpPr/>
          <p:nvPr userDrawn="1">
            <p:custDataLst>
              <p:tags r:id="rId2"/>
            </p:custDataLst>
          </p:nvPr>
        </p:nvSpPr>
        <p:spPr bwMode="auto">
          <a:xfrm>
            <a:off x="4716464" y="1412875"/>
            <a:ext cx="4427537"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 name="cdtTitle 1 Id2"/>
          <p:cNvSpPr>
            <a:spLocks noGrp="1"/>
          </p:cNvSpPr>
          <p:nvPr>
            <p:ph type="title" hasCustomPrompt="1"/>
            <p:custDataLst>
              <p:tags r:id="rId3"/>
            </p:custDataLst>
          </p:nvPr>
        </p:nvSpPr>
        <p:spPr>
          <a:xfrm>
            <a:off x="0" y="0"/>
            <a:ext cx="9144000" cy="1268413"/>
          </a:xfrm>
        </p:spPr>
        <p:txBody>
          <a:bodyPr/>
          <a:lstStyle>
            <a:lvl1pPr>
              <a:defRPr/>
            </a:lvl1pPr>
          </a:lstStyle>
          <a:p>
            <a:r>
              <a:rPr lang="en-US" dirty="0" smtClean="0"/>
              <a:t>Click the style sheet to edit the title</a:t>
            </a:r>
            <a:endParaRPr lang="en-US" dirty="0"/>
          </a:p>
        </p:txBody>
      </p:sp>
      <p:sp>
        <p:nvSpPr>
          <p:cNvPr id="11" name="cdtPicture Placeholder 10 Id11"/>
          <p:cNvSpPr>
            <a:spLocks noGrp="1"/>
          </p:cNvSpPr>
          <p:nvPr>
            <p:ph type="pic" sz="quarter" idx="13" hasCustomPrompt="1"/>
            <p:custDataLst>
              <p:tags r:id="rId4"/>
            </p:custDataLst>
          </p:nvPr>
        </p:nvSpPr>
        <p:spPr>
          <a:xfrm>
            <a:off x="0" y="1412875"/>
            <a:ext cx="4572000" cy="4752975"/>
          </a:xfrm>
        </p:spPr>
        <p:txBody>
          <a:bodyPr/>
          <a:lstStyle>
            <a:lvl1pPr>
              <a:defRPr/>
            </a:lvl1pPr>
          </a:lstStyle>
          <a:p>
            <a:r>
              <a:rPr lang="de-DE" dirty="0" smtClean="0"/>
              <a:t> </a:t>
            </a:r>
            <a:endParaRPr lang="de-DE" dirty="0"/>
          </a:p>
        </p:txBody>
      </p:sp>
      <p:sp>
        <p:nvSpPr>
          <p:cNvPr id="13" name="cdtText Placeholder 12 Id13"/>
          <p:cNvSpPr>
            <a:spLocks noGrp="1"/>
          </p:cNvSpPr>
          <p:nvPr>
            <p:ph type="body" sz="quarter" idx="14" hasCustomPrompt="1"/>
            <p:custDataLst>
              <p:tags r:id="rId5"/>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fr-FR" dirty="0" smtClean="0"/>
              <a:t>active </a:t>
            </a:r>
            <a:r>
              <a:rPr lang="fr-FR" dirty="0" err="1" smtClean="0"/>
              <a:t>chapter</a:t>
            </a:r>
            <a:endParaRPr lang="fr-FR" dirty="0" smtClean="0"/>
          </a:p>
          <a:p>
            <a:pPr lvl="3"/>
            <a:r>
              <a:rPr lang="fr-FR" dirty="0" err="1" smtClean="0"/>
              <a:t>subchapter</a:t>
            </a:r>
            <a:endParaRPr lang="fr-FR" dirty="0" smtClean="0"/>
          </a:p>
          <a:p>
            <a:pPr lvl="4"/>
            <a:r>
              <a:rPr lang="fr-FR" dirty="0" smtClean="0"/>
              <a:t>active </a:t>
            </a:r>
            <a:r>
              <a:rPr lang="fr-FR" dirty="0" err="1" smtClean="0"/>
              <a:t>subchapter</a:t>
            </a:r>
            <a:endParaRPr lang="fr-FR" dirty="0" smtClean="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5" y="1412875"/>
            <a:ext cx="4570168" cy="4752975"/>
          </a:xfrm>
          <a:prstGeom prst="rect">
            <a:avLst/>
          </a:prstGeom>
        </p:spPr>
      </p:pic>
    </p:spTree>
    <p:custDataLst>
      <p:custData r:id="rId1"/>
    </p:custDataLst>
    <p:extLst>
      <p:ext uri="{BB962C8B-B14F-4D97-AF65-F5344CB8AC3E}">
        <p14:creationId xmlns:p14="http://schemas.microsoft.com/office/powerpoint/2010/main" val="10530972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13" name="cdtText Placeholder 12 Id13"/>
          <p:cNvSpPr>
            <a:spLocks noGrp="1"/>
          </p:cNvSpPr>
          <p:nvPr>
            <p:ph type="body" sz="quarter" idx="13"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dtText Placeholder 12 Id5"/>
          <p:cNvSpPr>
            <a:spLocks noGrp="1"/>
          </p:cNvSpPr>
          <p:nvPr>
            <p:ph type="body" sz="quarter" idx="14" hasCustomPrompt="1"/>
            <p:custDataLst>
              <p:tags r:id="rId4"/>
            </p:custDataLst>
          </p:nvPr>
        </p:nvSpPr>
        <p:spPr bwMode="auto">
          <a:xfrm>
            <a:off x="4716464" y="1412875"/>
            <a:ext cx="4427537" cy="4752975"/>
          </a:xfrm>
          <a:solidFill>
            <a:srgbClr val="D7D7CD"/>
          </a:solidFill>
        </p:spPr>
        <p:txBody>
          <a:bodyPr lIns="252000" tIns="144000" rIns="396000" bIns="144000"/>
          <a:lstStyle>
            <a:lvl1pPr marL="0" indent="0">
              <a:lnSpc>
                <a:spcPct val="100000"/>
              </a:lnSpc>
              <a:spcBef>
                <a:spcPts val="500"/>
              </a:spcBef>
              <a:spcAft>
                <a:spcPts val="500"/>
              </a:spcAft>
              <a:buClr>
                <a:schemeClr val="bg2"/>
              </a:buClr>
              <a:buFont typeface="Arial" pitchFamily="34" charset="0"/>
              <a:buNone/>
              <a:tabLst>
                <a:tab pos="3773488" algn="r"/>
              </a:tabLst>
              <a:defRPr>
                <a:solidFill>
                  <a:srgbClr val="000000"/>
                </a:solidFill>
              </a:defRPr>
            </a:lvl1pPr>
            <a:lvl2pPr marL="179388" indent="-177800">
              <a:lnSpc>
                <a:spcPct val="100000"/>
              </a:lnSpc>
              <a:spcBef>
                <a:spcPts val="500"/>
              </a:spcBef>
              <a:spcAft>
                <a:spcPts val="500"/>
              </a:spcAft>
              <a:buClr>
                <a:schemeClr val="accent1"/>
              </a:buClr>
              <a:buFont typeface="Arial" pitchFamily="34" charset="0"/>
              <a:buChar char="•"/>
              <a:tabLst>
                <a:tab pos="3773488" algn="r"/>
              </a:tabLst>
              <a:defRPr b="0">
                <a:solidFill>
                  <a:srgbClr val="000000"/>
                </a:solidFill>
              </a:defRPr>
            </a:lvl2pPr>
            <a:lvl3pPr marL="177800" indent="-177800">
              <a:lnSpc>
                <a:spcPct val="100000"/>
              </a:lnSpc>
              <a:spcBef>
                <a:spcPts val="500"/>
              </a:spcBef>
              <a:spcAft>
                <a:spcPts val="500"/>
              </a:spcAft>
              <a:buClr>
                <a:schemeClr val="accent1"/>
              </a:buClr>
              <a:buFont typeface="Arial" pitchFamily="34" charset="0"/>
              <a:buChar char="•"/>
              <a:tabLst>
                <a:tab pos="3773488" algn="r"/>
              </a:tabLst>
              <a:defRPr b="1">
                <a:solidFill>
                  <a:srgbClr val="000000"/>
                </a:solidFill>
              </a:defRPr>
            </a:lvl3pPr>
            <a:lvl4pPr marL="358775" indent="-177800">
              <a:lnSpc>
                <a:spcPct val="100000"/>
              </a:lnSpc>
              <a:spcBef>
                <a:spcPts val="500"/>
              </a:spcBef>
              <a:spcAft>
                <a:spcPts val="500"/>
              </a:spcAft>
              <a:buClr>
                <a:schemeClr val="accent1"/>
              </a:buClr>
              <a:buFont typeface="Arial" pitchFamily="34" charset="0"/>
              <a:buChar char="•"/>
              <a:tabLst>
                <a:tab pos="3773488" algn="r"/>
              </a:tabLst>
              <a:defRPr b="0" baseline="0">
                <a:solidFill>
                  <a:srgbClr val="000000"/>
                </a:solidFill>
              </a:defRPr>
            </a:lvl4pPr>
            <a:lvl5pPr marL="357188" indent="-177800">
              <a:lnSpc>
                <a:spcPct val="100000"/>
              </a:lnSpc>
              <a:spcBef>
                <a:spcPts val="500"/>
              </a:spcBef>
              <a:spcAft>
                <a:spcPts val="500"/>
              </a:spcAft>
              <a:buClr>
                <a:schemeClr val="accent1"/>
              </a:buClr>
              <a:buFont typeface="Arial" pitchFamily="34" charset="0"/>
              <a:buChar char="•"/>
              <a:tabLst>
                <a:tab pos="3773488"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3773488"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Tree>
    <p:custDataLst>
      <p:custData r:id="rId1"/>
    </p:custDataLst>
    <p:extLst>
      <p:ext uri="{BB962C8B-B14F-4D97-AF65-F5344CB8AC3E}">
        <p14:creationId xmlns:p14="http://schemas.microsoft.com/office/powerpoint/2010/main" val="571186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a:defRPr lang="de-DE" noProof="0" dirty="0"/>
            </a:lvl1pPr>
          </a:lstStyle>
          <a:p>
            <a:pPr lvl="0"/>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2470813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1" y="1412875"/>
            <a:ext cx="8208963"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36521865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5"/>
            <a:ext cx="67691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30981871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a:noFill/>
          <a:ln w="9525">
            <a:noFill/>
            <a:miter lim="800000"/>
            <a:headEnd/>
            <a:tailEnd/>
          </a:ln>
        </p:spPr>
        <p:txBody>
          <a:bodyPr vert="horz" wrap="square" lIns="5400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noProof="0" dirty="0" smtClean="0"/>
              <a:t>Click the style sheet to edit the title</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hasCustomPrompt="1"/>
            <p:custDataLst>
              <p:tags r:id="rId3"/>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solidFill>
                  <a:schemeClr val="tx1"/>
                </a:solidFill>
              </a:defRPr>
            </a:lvl1pPr>
            <a:lvl2pPr>
              <a:defRPr lang="de-DE" noProof="0" dirty="0" smtClean="0">
                <a:solidFill>
                  <a:schemeClr val="tx1"/>
                </a:solidFill>
              </a:defRPr>
            </a:lvl2pPr>
            <a:lvl3pPr>
              <a:defRPr lang="de-DE" noProof="0" dirty="0" smtClean="0"/>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hasCustomPrompt="1"/>
            <p:custDataLst>
              <p:tags r:id="rId4"/>
            </p:custDataLst>
          </p:nvPr>
        </p:nvSpPr>
        <p:spPr>
          <a:xfrm>
            <a:off x="4716463"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noProof="0" dirty="0" smtClean="0">
                <a:solidFill>
                  <a:schemeClr val="tx1"/>
                </a:solidFill>
              </a:defRPr>
            </a:lvl2pPr>
            <a:lvl3pPr>
              <a:defRPr lang="de-DE" noProof="0" dirty="0" smtClean="0">
                <a:solidFill>
                  <a:schemeClr val="tx1"/>
                </a:solidFill>
              </a:defRPr>
            </a:lvl3pPr>
            <a:lvl4pPr>
              <a:defRPr lang="de-DE" noProof="0" dirty="0" smtClean="0">
                <a:solidFill>
                  <a:schemeClr val="tx1"/>
                </a:solidFill>
              </a:defRPr>
            </a:lvl4pPr>
            <a:lvl5pPr>
              <a:defRPr lang="de-DE" noProof="0" dirty="0">
                <a:solidFill>
                  <a:schemeClr val="tx1"/>
                </a:solidFill>
              </a:defRPr>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1"/>
    </p:custDataLst>
    <p:extLst>
      <p:ext uri="{BB962C8B-B14F-4D97-AF65-F5344CB8AC3E}">
        <p14:creationId xmlns:p14="http://schemas.microsoft.com/office/powerpoint/2010/main" val="23711643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2"/>
            </p:custDataLst>
          </p:nvPr>
        </p:nvSpPr>
        <p:spPr>
          <a:xfrm>
            <a:off x="0" y="0"/>
            <a:ext cx="9144000" cy="1268413"/>
          </a:xfrm>
        </p:spPr>
        <p:txBody>
          <a:bodyPr/>
          <a:lstStyle/>
          <a:p>
            <a:r>
              <a:rPr lang="en-US" noProof="0" dirty="0" smtClean="0"/>
              <a:t>Click the style sheet to edit the title</a:t>
            </a:r>
            <a:endParaRPr lang="en-US" dirty="0"/>
          </a:p>
        </p:txBody>
      </p:sp>
      <p:sp>
        <p:nvSpPr>
          <p:cNvPr id="3" name="cdtContent Placeholder 2 Id3"/>
          <p:cNvSpPr>
            <a:spLocks noGrp="1"/>
          </p:cNvSpPr>
          <p:nvPr>
            <p:ph idx="1" hasCustomPrompt="1"/>
            <p:custDataLst>
              <p:tags r:id="rId3"/>
            </p:custDataLst>
          </p:nvPr>
        </p:nvSpPr>
        <p:spPr>
          <a:xfrm>
            <a:off x="539750" y="1412876"/>
            <a:ext cx="8208963" cy="2303463"/>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dtContent Placeholder 12 Id13"/>
          <p:cNvSpPr>
            <a:spLocks noGrp="1"/>
          </p:cNvSpPr>
          <p:nvPr>
            <p:ph sz="quarter" idx="13" hasCustomPrompt="1"/>
            <p:custDataLst>
              <p:tags r:id="rId4"/>
            </p:custDataLst>
          </p:nvPr>
        </p:nvSpPr>
        <p:spPr>
          <a:xfrm>
            <a:off x="539750" y="3860800"/>
            <a:ext cx="8208963" cy="2305050"/>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custData r:id="rId1"/>
    </p:custDataLst>
    <p:extLst>
      <p:ext uri="{BB962C8B-B14F-4D97-AF65-F5344CB8AC3E}">
        <p14:creationId xmlns:p14="http://schemas.microsoft.com/office/powerpoint/2010/main" val="3470578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0.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41" Type="http://schemas.openxmlformats.org/officeDocument/2006/relationships/tags" Target="../tags/tag12.xml"/><Relationship Id="rId54" Type="http://schemas.openxmlformats.org/officeDocument/2006/relationships/tags" Target="../tags/tag2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7" name="cdtRectangle 12 Id7"/>
          <p:cNvSpPr>
            <a:spLocks noChangeArrowheads="1"/>
          </p:cNvSpPr>
          <p:nvPr>
            <p:custDataLst>
              <p:tags r:id="rId30"/>
            </p:custDataLst>
          </p:nvPr>
        </p:nvSpPr>
        <p:spPr bwMode="gray">
          <a:xfrm>
            <a:off x="0" y="0"/>
            <a:ext cx="9144000" cy="1268413"/>
          </a:xfrm>
          <a:prstGeom prst="rect">
            <a:avLst/>
          </a:prstGeom>
          <a:solidFill>
            <a:schemeClr val="lt2"/>
          </a:solidFill>
          <a:ln w="9525">
            <a:noFill/>
            <a:miter lim="800000"/>
            <a:headEnd/>
            <a:tailEnd/>
          </a:ln>
          <a:effectLst/>
        </p:spPr>
        <p:txBody>
          <a:bodyPr wrap="none" anchor="ctr">
            <a:noAutofit/>
          </a:bodyPr>
          <a:lstStyle/>
          <a:p>
            <a:endParaRPr lang="en-US"/>
          </a:p>
        </p:txBody>
      </p:sp>
      <p:sp>
        <p:nvSpPr>
          <p:cNvPr id="13" name="cdtTextBox 12 Id13"/>
          <p:cNvSpPr txBox="1"/>
          <p:nvPr>
            <p:custDataLst>
              <p:tags r:id="rId31"/>
            </p:custDataLst>
          </p:nvPr>
        </p:nvSpPr>
        <p:spPr>
          <a:xfrm>
            <a:off x="0" y="6598800"/>
            <a:ext cx="2549519" cy="259200"/>
          </a:xfrm>
          <a:prstGeom prst="rect">
            <a:avLst/>
          </a:prstGeom>
          <a:noFill/>
        </p:spPr>
        <p:txBody>
          <a:bodyPr wrap="square" lIns="1476000" tIns="0" rIns="0" bIns="115200" rtlCol="0">
            <a:noAutofit/>
          </a:bodyPr>
          <a:lstStyle/>
          <a:p>
            <a:pPr>
              <a:lnSpc>
                <a:spcPct val="110000"/>
              </a:lnSpc>
              <a:spcBef>
                <a:spcPts val="0"/>
              </a:spcBef>
            </a:pPr>
            <a:r>
              <a:rPr lang="en-US" sz="1000" noProof="0" dirty="0" smtClean="0">
                <a:solidFill>
                  <a:srgbClr val="879BAA"/>
                </a:solidFill>
              </a:rPr>
              <a:t>2014-05-13</a:t>
            </a:r>
          </a:p>
        </p:txBody>
      </p:sp>
      <p:sp>
        <p:nvSpPr>
          <p:cNvPr id="9" name="cdtText Box 133 Id9"/>
          <p:cNvSpPr txBox="1">
            <a:spLocks noChangeArrowheads="1"/>
          </p:cNvSpPr>
          <p:nvPr>
            <p:custDataLst>
              <p:tags r:id="rId32"/>
            </p:custDataLst>
          </p:nvPr>
        </p:nvSpPr>
        <p:spPr bwMode="auto">
          <a:xfrm>
            <a:off x="0" y="6165850"/>
            <a:ext cx="9144000" cy="431800"/>
          </a:xfrm>
          <a:prstGeom prst="rect">
            <a:avLst/>
          </a:prstGeom>
          <a:noFill/>
          <a:ln w="9525">
            <a:noFill/>
            <a:miter lim="800000"/>
            <a:headEnd/>
            <a:tailEnd/>
          </a:ln>
          <a:effectLst/>
        </p:spPr>
        <p:txBody>
          <a:bodyPr lIns="540000" tIns="144000" rIns="2124000" bIns="0" anchor="ctr"/>
          <a:lstStyle/>
          <a:p>
            <a:r>
              <a:rPr lang="en-US" sz="1000" b="0" dirty="0" smtClean="0">
                <a:solidFill>
                  <a:srgbClr val="879BAA"/>
                </a:solidFill>
              </a:rPr>
              <a:t>Restricted © Siemens AG 201</a:t>
            </a:r>
            <a:endParaRPr lang="en-US" sz="1000" b="0" dirty="0">
              <a:solidFill>
                <a:srgbClr val="879BAA"/>
              </a:solidFill>
            </a:endParaRPr>
          </a:p>
        </p:txBody>
      </p:sp>
      <p:sp>
        <p:nvSpPr>
          <p:cNvPr id="3079" name="cdtRectangle 116 Id3079"/>
          <p:cNvSpPr>
            <a:spLocks noGrp="1" noChangeArrowheads="1"/>
          </p:cNvSpPr>
          <p:nvPr>
            <p:ph type="body" idx="1"/>
            <p:custDataLst>
              <p:tags r:id="rId33"/>
            </p:custDataLst>
          </p:nvPr>
        </p:nvSpPr>
        <p:spPr bwMode="auto">
          <a:xfrm>
            <a:off x="539751" y="1412875"/>
            <a:ext cx="8208963"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TextBox 11 Id12"/>
          <p:cNvSpPr txBox="1"/>
          <p:nvPr>
            <p:custDataLst>
              <p:tags r:id="rId34"/>
            </p:custDataLst>
          </p:nvPr>
        </p:nvSpPr>
        <p:spPr>
          <a:xfrm>
            <a:off x="-1" y="6598800"/>
            <a:ext cx="1393200" cy="259200"/>
          </a:xfrm>
          <a:prstGeom prst="rect">
            <a:avLst/>
          </a:prstGeom>
          <a:noFill/>
        </p:spPr>
        <p:txBody>
          <a:bodyPr wrap="square" lIns="540000" tIns="0" rIns="0" bIns="115200" rtlCol="0" anchor="t" anchorCtr="0">
            <a:noAutofit/>
          </a:bodyPr>
          <a:lstStyle/>
          <a:p>
            <a:pPr>
              <a:lnSpc>
                <a:spcPct val="110000"/>
              </a:lnSpc>
              <a:spcBef>
                <a:spcPts val="0"/>
              </a:spcBef>
            </a:pPr>
            <a:r>
              <a:rPr lang="en-US" sz="1000" noProof="0" dirty="0" smtClean="0">
                <a:solidFill>
                  <a:srgbClr val="879BAA"/>
                </a:solidFill>
              </a:rPr>
              <a:t>Page </a:t>
            </a:r>
            <a:fld id="{91E7552C-A157-4A4F-8E99-698C0325FC94}" type="slidenum">
              <a:rPr lang="en-US" sz="1000" noProof="0" smtClean="0">
                <a:solidFill>
                  <a:srgbClr val="879BAA"/>
                </a:solidFill>
              </a:rPr>
              <a:pPr>
                <a:lnSpc>
                  <a:spcPct val="110000"/>
                </a:lnSpc>
                <a:spcBef>
                  <a:spcPts val="0"/>
                </a:spcBef>
              </a:pPr>
              <a:t>‹#›</a:t>
            </a:fld>
            <a:endParaRPr lang="en-US" sz="1000" noProof="0" dirty="0" smtClean="0">
              <a:solidFill>
                <a:srgbClr val="879BAA"/>
              </a:solidFill>
            </a:endParaRPr>
          </a:p>
        </p:txBody>
      </p:sp>
      <p:sp>
        <p:nvSpPr>
          <p:cNvPr id="14" name="cdtTextBox 13 Id14"/>
          <p:cNvSpPr txBox="1"/>
          <p:nvPr>
            <p:custDataLst>
              <p:tags r:id="rId35"/>
            </p:custDataLst>
          </p:nvPr>
        </p:nvSpPr>
        <p:spPr>
          <a:xfrm>
            <a:off x="2693979" y="6598800"/>
            <a:ext cx="6450020" cy="259200"/>
          </a:xfrm>
          <a:prstGeom prst="rect">
            <a:avLst/>
          </a:prstGeom>
          <a:noFill/>
        </p:spPr>
        <p:txBody>
          <a:bodyPr wrap="square" lIns="0" tIns="0" rIns="396000" bIns="115200" rtlCol="0">
            <a:noAutofit/>
          </a:bodyPr>
          <a:lstStyle/>
          <a:p>
            <a:pPr algn="r">
              <a:lnSpc>
                <a:spcPct val="110000"/>
              </a:lnSpc>
              <a:spcBef>
                <a:spcPts val="0"/>
              </a:spcBef>
            </a:pPr>
            <a:r>
              <a:rPr lang="en-US" sz="1000" noProof="0" dirty="0" smtClean="0">
                <a:solidFill>
                  <a:srgbClr val="879BAA"/>
                </a:solidFill>
              </a:rPr>
              <a:t>Siemens PLM Software</a:t>
            </a:r>
          </a:p>
        </p:txBody>
      </p:sp>
      <p:pic>
        <p:nvPicPr>
          <p:cNvPr id="11" name="cdtPicture 10 Id11" descr="SIE_Logo_Layer_Petrol_RGB_A3_76mm.wmf"/>
          <p:cNvPicPr>
            <a:picLocks noChangeAspect="1"/>
          </p:cNvPicPr>
          <p:nvPr>
            <p:custDataLst>
              <p:tags r:id="rId36"/>
            </p:custDataLst>
          </p:nvPr>
        </p:nvPicPr>
        <p:blipFill>
          <a:blip r:embed="rId60"/>
          <a:stretch>
            <a:fillRect/>
          </a:stretch>
        </p:blipFill>
        <p:spPr>
          <a:xfrm>
            <a:off x="7308851" y="0"/>
            <a:ext cx="1439863" cy="806452"/>
          </a:xfrm>
          <a:prstGeom prst="rect">
            <a:avLst/>
          </a:prstGeom>
        </p:spPr>
      </p:pic>
      <p:sp>
        <p:nvSpPr>
          <p:cNvPr id="3078" name="cdtRectangle 115 Id3078"/>
          <p:cNvSpPr>
            <a:spLocks noGrp="1" noChangeArrowheads="1"/>
          </p:cNvSpPr>
          <p:nvPr>
            <p:ph type="title"/>
            <p:custDataLst>
              <p:tags r:id="rId37"/>
            </p:custDataLst>
          </p:nvPr>
        </p:nvSpPr>
        <p:spPr bwMode="auto">
          <a:xfrm>
            <a:off x="0" y="0"/>
            <a:ext cx="9144000" cy="1268413"/>
          </a:xfrm>
          <a:prstGeom prst="rect">
            <a:avLst/>
          </a:prstGeom>
          <a:noFill/>
          <a:ln w="9525">
            <a:noFill/>
            <a:miter lim="800000"/>
            <a:headEnd/>
            <a:tailEnd/>
          </a:ln>
        </p:spPr>
        <p:txBody>
          <a:bodyPr vert="horz" wrap="square" lIns="540000" tIns="396000" rIns="2124000" bIns="234000" numCol="1" anchor="b" anchorCtr="0" compatLnSpc="1">
            <a:prstTxWarp prst="textNoShape">
              <a:avLst/>
            </a:prstTxWarp>
          </a:bodyPr>
          <a:lstStyle/>
          <a:p>
            <a:pPr lvl="0"/>
            <a:r>
              <a:rPr lang="en-US" dirty="0" smtClean="0"/>
              <a:t>Click the style sheet to edit the title</a:t>
            </a:r>
          </a:p>
        </p:txBody>
      </p:sp>
      <p:sp>
        <p:nvSpPr>
          <p:cNvPr id="31" name="cdtText Box 101 Id31"/>
          <p:cNvSpPr txBox="1">
            <a:spLocks noChangeArrowheads="1"/>
          </p:cNvSpPr>
          <p:nvPr>
            <p:custDataLst>
              <p:tags r:id="rId38"/>
            </p:custDataLst>
          </p:nvPr>
        </p:nvSpPr>
        <p:spPr bwMode="auto">
          <a:xfrm>
            <a:off x="4572000"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cxnSp>
        <p:nvCxnSpPr>
          <p:cNvPr id="2" name="cdtMasterTags_CL1 Id2"/>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cdtMasterTags_CL2 Id3"/>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 name="cdtMasterTags_CL3 Id4"/>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cdtMasterTags_CL4 Id5"/>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cdtMasterTags_CL5 Id6"/>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cdtMasterTags_CL6 Id8"/>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dtMasterTags_CL7 Id10"/>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dtMasterTags_CL8 Id15"/>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dtMasterTags_CL9 Id16"/>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cdtMasterTags_CL10 Id17"/>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dtMasterTags_CL11 Id18"/>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cdtMasterTags_CL12 Id19"/>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cdtMasterTags_CL13 Id20"/>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cdtMasterTags_CL14 Id21"/>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cdtMasterTags_CL15 Id22"/>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dtMasterTags_CL16 Id23"/>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cdtMasterTags_CL17 Id24"/>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dtMasterTags_CL18 Id25"/>
          <p:cNvCxnSpPr/>
          <p:nvPr>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cdtMasterTags_CL19 Id26"/>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cdtMasterTags_CL20 Id27"/>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cdtMasterTags"/>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16430715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678" r:id="rId17"/>
    <p:sldLayoutId id="2147483679" r:id="rId18"/>
    <p:sldLayoutId id="2147483689" r:id="rId19"/>
    <p:sldLayoutId id="2147483680" r:id="rId20"/>
    <p:sldLayoutId id="2147483683" r:id="rId21"/>
    <p:sldLayoutId id="2147483681" r:id="rId22"/>
    <p:sldLayoutId id="2147483682" r:id="rId23"/>
    <p:sldLayoutId id="2147483691" r:id="rId24"/>
    <p:sldLayoutId id="2147483684" r:id="rId25"/>
    <p:sldLayoutId id="2147483685" r:id="rId26"/>
    <p:sldLayoutId id="2147483686" r:id="rId27"/>
    <p:sldLayoutId id="2147483688" r:id="rId28"/>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baseline="0">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dk1"/>
          </a:solidFill>
          <a:latin typeface="Arial" pitchFamily="34" charset="0"/>
          <a:ea typeface="+mn-ea"/>
          <a:cs typeface="Arial" pitchFamily="34" charset="0"/>
        </a:defRPr>
      </a:lvl1pPr>
      <a:lvl2pPr marL="179388"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2pPr>
      <a:lvl3pPr marL="358775"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3pPr>
      <a:lvl4pPr marL="538163"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4pPr>
      <a:lvl5pPr marL="717550" indent="-177800" algn="l" rtl="0" eaLnBrk="1" fontAlgn="base" hangingPunct="1">
        <a:lnSpc>
          <a:spcPct val="110000"/>
        </a:lnSpc>
        <a:spcBef>
          <a:spcPct val="0"/>
        </a:spcBef>
        <a:spcAft>
          <a:spcPct val="0"/>
        </a:spcAft>
        <a:buClr>
          <a:schemeClr val="accent1"/>
        </a:buClr>
        <a:buChar char="•"/>
        <a:tabLst/>
        <a:defRPr>
          <a:solidFill>
            <a:schemeClr val="dk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msdn2.microsoft.com/en-us/library/aa380369(VS.80).aspx"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mailto:address@siemens.com"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825" y="4169420"/>
            <a:ext cx="8893175" cy="1393179"/>
          </a:xfrm>
        </p:spPr>
        <p:txBody>
          <a:bodyPr/>
          <a:lstStyle/>
          <a:p>
            <a:r>
              <a:rPr lang="en-US" dirty="0"/>
              <a:t>Understanding Solid Edge Type Libraries</a:t>
            </a:r>
          </a:p>
        </p:txBody>
      </p:sp>
      <p:sp>
        <p:nvSpPr>
          <p:cNvPr id="3" name="Subtitle 2"/>
          <p:cNvSpPr>
            <a:spLocks noGrp="1"/>
          </p:cNvSpPr>
          <p:nvPr>
            <p:ph type="subTitle" idx="1"/>
          </p:nvPr>
        </p:nvSpPr>
        <p:spPr>
          <a:xfrm>
            <a:off x="260940" y="3775305"/>
            <a:ext cx="8893175" cy="393954"/>
          </a:xfrm>
        </p:spPr>
        <p:txBody>
          <a:bodyPr/>
          <a:lstStyle/>
          <a:p>
            <a:r>
              <a:rPr lang="en-US" dirty="0" smtClean="0"/>
              <a:t>Greg Chasteen, </a:t>
            </a:r>
            <a:r>
              <a:rPr lang="en-US" dirty="0" smtClean="0"/>
              <a:t>Technical Account Manager, Siemens </a:t>
            </a:r>
            <a:r>
              <a:rPr lang="en-US" dirty="0" smtClean="0"/>
              <a:t>PLM Software</a:t>
            </a:r>
            <a:endParaRPr lang="en-US" dirty="0"/>
          </a:p>
        </p:txBody>
      </p:sp>
    </p:spTree>
    <p:extLst>
      <p:ext uri="{BB962C8B-B14F-4D97-AF65-F5344CB8AC3E}">
        <p14:creationId xmlns:p14="http://schemas.microsoft.com/office/powerpoint/2010/main" val="28151373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File Properties Object </a:t>
            </a:r>
            <a:r>
              <a:rPr lang="en-US" dirty="0" smtClean="0"/>
              <a:t>Library (PropAuto.dll)</a:t>
            </a:r>
            <a:endParaRPr lang="en-US" dirty="0"/>
          </a:p>
        </p:txBody>
      </p:sp>
      <p:sp>
        <p:nvSpPr>
          <p:cNvPr id="5" name="Content Placeholder 2"/>
          <p:cNvSpPr>
            <a:spLocks noGrp="1"/>
          </p:cNvSpPr>
          <p:nvPr>
            <p:ph idx="1"/>
          </p:nvPr>
        </p:nvSpPr>
        <p:spPr>
          <a:xfrm>
            <a:off x="539750" y="1590675"/>
            <a:ext cx="8208963" cy="3209925"/>
          </a:xfrm>
          <a:noFill/>
          <a:ln w="9525">
            <a:noFill/>
            <a:miter lim="800000"/>
            <a:headEnd/>
            <a:tailEnd/>
          </a:ln>
        </p:spPr>
        <p:txBody>
          <a:bodyPr vert="horz" wrap="square" lIns="0" tIns="0" rIns="0" bIns="0" numCol="1" anchor="t" anchorCtr="0" compatLnSpc="1">
            <a:prstTxWarp prst="textNoShape">
              <a:avLst/>
            </a:prstTxWarp>
          </a:bodyPr>
          <a:lstStyle/>
          <a:p>
            <a:r>
              <a:rPr lang="en-US" dirty="0"/>
              <a:t>This is a Lightweight API to get read/write access to a Solid Edge document’s file properties.</a:t>
            </a:r>
          </a:p>
          <a:p>
            <a:endParaRPr lang="en-US" dirty="0"/>
          </a:p>
          <a:p>
            <a:r>
              <a:rPr lang="en-US" dirty="0"/>
              <a:t>The </a:t>
            </a:r>
            <a:r>
              <a:rPr lang="en-US" dirty="0" err="1"/>
              <a:t>SolidEdgeFileProperties</a:t>
            </a:r>
            <a:r>
              <a:rPr lang="en-US" dirty="0"/>
              <a:t> API is used to read and write Solid Edge file properties outside of Solid Edge. This can be extremely useful when you need to quickly work with a large dataset of files. Solid Edge uses standard Microsoft Structured Storage API to store properties. </a:t>
            </a:r>
          </a:p>
          <a:p>
            <a:r>
              <a:rPr lang="en-US" dirty="0"/>
              <a:t>You can learn more about Microsoft’s Structured Storage API on MSDN at: </a:t>
            </a:r>
            <a:r>
              <a:rPr lang="en-US" dirty="0">
                <a:hlinkClick r:id="rId2"/>
              </a:rPr>
              <a:t>http://msdn2.microsoft.com/en-us/library/aa380369(VS.80).aspx</a:t>
            </a:r>
            <a:endParaRPr lang="en-US" dirty="0"/>
          </a:p>
          <a:p>
            <a:endParaRPr lang="en-US" dirty="0"/>
          </a:p>
        </p:txBody>
      </p:sp>
    </p:spTree>
    <p:extLst>
      <p:ext uri="{BB962C8B-B14F-4D97-AF65-F5344CB8AC3E}">
        <p14:creationId xmlns:p14="http://schemas.microsoft.com/office/powerpoint/2010/main" val="3349482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Framework Type </a:t>
            </a:r>
            <a:r>
              <a:rPr lang="en-US" dirty="0" smtClean="0"/>
              <a:t>Library (</a:t>
            </a:r>
            <a:r>
              <a:rPr lang="en-US" dirty="0" err="1" smtClean="0"/>
              <a:t>framewrk.tlb</a:t>
            </a:r>
            <a:r>
              <a:rPr lang="en-US" dirty="0" smtClean="0"/>
              <a:t>)</a:t>
            </a:r>
            <a:endParaRPr lang="en-US" dirty="0"/>
          </a:p>
        </p:txBody>
      </p:sp>
      <p:sp>
        <p:nvSpPr>
          <p:cNvPr id="5" name="Content Placeholder 2"/>
          <p:cNvSpPr>
            <a:spLocks noGrp="1"/>
          </p:cNvSpPr>
          <p:nvPr>
            <p:ph idx="1"/>
          </p:nvPr>
        </p:nvSpPr>
        <p:spPr>
          <a:xfrm>
            <a:off x="539750" y="1590675"/>
            <a:ext cx="8208963" cy="4352925"/>
          </a:xfrm>
        </p:spPr>
        <p:txBody>
          <a:bodyPr/>
          <a:lstStyle/>
          <a:p>
            <a:r>
              <a:rPr lang="en-US" b="0" dirty="0"/>
              <a:t>The </a:t>
            </a:r>
            <a:r>
              <a:rPr lang="en-US" b="0" dirty="0" err="1"/>
              <a:t>SolidEdgeFramework</a:t>
            </a:r>
            <a:r>
              <a:rPr lang="en-US" b="0" dirty="0"/>
              <a:t> type library is the root type library. It has no dependencies on any other type library. At a minimum, you must reference it to interact with Solid Edge with strongly typed objects. </a:t>
            </a:r>
            <a:endParaRPr lang="en-US" b="0" dirty="0" smtClean="0"/>
          </a:p>
          <a:p>
            <a:endParaRPr lang="en-US" b="0" dirty="0" smtClean="0"/>
          </a:p>
          <a:p>
            <a:r>
              <a:rPr lang="en-US" b="0" dirty="0" smtClean="0"/>
              <a:t>Most </a:t>
            </a:r>
            <a:r>
              <a:rPr lang="en-US" b="0" dirty="0"/>
              <a:t>other core APIs have a dependency on this type library. One of the most important interfaces that you will work with is the </a:t>
            </a:r>
            <a:r>
              <a:rPr lang="en-US" b="0" dirty="0" err="1"/>
              <a:t>SolidEdgeFramework.Application</a:t>
            </a:r>
            <a:r>
              <a:rPr lang="en-US" b="0" dirty="0"/>
              <a:t> interface. You must get a reference to this object before you can do any automation in Solid Edge. </a:t>
            </a:r>
            <a:endParaRPr lang="en-US" b="0" dirty="0" smtClean="0"/>
          </a:p>
          <a:p>
            <a:endParaRPr lang="en-US" b="0" dirty="0" smtClean="0"/>
          </a:p>
          <a:p>
            <a:r>
              <a:rPr lang="en-US" b="0" dirty="0" smtClean="0"/>
              <a:t>Typically</a:t>
            </a:r>
            <a:r>
              <a:rPr lang="en-US" b="0" dirty="0"/>
              <a:t>, this comes in some form of </a:t>
            </a:r>
            <a:r>
              <a:rPr lang="en-US" b="0" dirty="0" err="1"/>
              <a:t>GetObject</a:t>
            </a:r>
            <a:r>
              <a:rPr lang="en-US" b="0" dirty="0"/>
              <a:t>() or </a:t>
            </a:r>
            <a:r>
              <a:rPr lang="en-US" b="0" dirty="0" err="1"/>
              <a:t>CreateObject</a:t>
            </a:r>
            <a:r>
              <a:rPr lang="en-US" b="0" dirty="0"/>
              <a:t>(). You can use the </a:t>
            </a:r>
            <a:r>
              <a:rPr lang="en-US" b="0" dirty="0" err="1"/>
              <a:t>ProgID</a:t>
            </a:r>
            <a:r>
              <a:rPr lang="en-US" b="0" dirty="0"/>
              <a:t>, </a:t>
            </a:r>
            <a:r>
              <a:rPr lang="en-US" b="0" i="1" dirty="0"/>
              <a:t>“</a:t>
            </a:r>
            <a:r>
              <a:rPr lang="en-US" b="0" i="1" dirty="0" err="1"/>
              <a:t>SolidEdge.Application</a:t>
            </a:r>
            <a:r>
              <a:rPr lang="en-US" b="0" i="1" dirty="0"/>
              <a:t>” </a:t>
            </a:r>
            <a:r>
              <a:rPr lang="en-US" b="0" dirty="0"/>
              <a:t>to get a reference to this object. Another important interface is the </a:t>
            </a:r>
            <a:r>
              <a:rPr lang="en-US" b="0" dirty="0" err="1"/>
              <a:t>SolidEdgeFramework.SolidEdgeDocument</a:t>
            </a:r>
            <a:r>
              <a:rPr lang="en-US" b="0" dirty="0"/>
              <a:t> interface. </a:t>
            </a:r>
            <a:endParaRPr lang="en-US" b="0" dirty="0" smtClean="0"/>
          </a:p>
          <a:p>
            <a:endParaRPr lang="en-US" b="0" dirty="0"/>
          </a:p>
          <a:p>
            <a:r>
              <a:rPr lang="en-US" b="0" dirty="0" smtClean="0"/>
              <a:t>You </a:t>
            </a:r>
            <a:r>
              <a:rPr lang="en-US" b="0" dirty="0"/>
              <a:t>can use this interface to interrogate any Solid Edge document type. You will learn more about methods of obtaining these objects and how to use them in later chapters. </a:t>
            </a:r>
            <a:endParaRPr lang="en-US" dirty="0"/>
          </a:p>
        </p:txBody>
      </p:sp>
    </p:spTree>
    <p:extLst>
      <p:ext uri="{BB962C8B-B14F-4D97-AF65-F5344CB8AC3E}">
        <p14:creationId xmlns:p14="http://schemas.microsoft.com/office/powerpoint/2010/main" val="947418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err="1" smtClean="0"/>
              <a:t>SolidEdgeFrameworkSupport</a:t>
            </a:r>
            <a:r>
              <a:rPr lang="en-US" dirty="0" smtClean="0"/>
              <a:t> </a:t>
            </a:r>
            <a:r>
              <a:rPr lang="en-US" dirty="0"/>
              <a:t>Type </a:t>
            </a:r>
            <a:r>
              <a:rPr lang="en-US" dirty="0" smtClean="0"/>
              <a:t>Library (</a:t>
            </a:r>
            <a:r>
              <a:rPr lang="en-US" dirty="0" err="1" smtClean="0"/>
              <a:t>fwksupp.tlb</a:t>
            </a:r>
            <a:r>
              <a:rPr lang="en-US" dirty="0" smtClean="0"/>
              <a:t>)</a:t>
            </a:r>
            <a:endParaRPr lang="en-US" dirty="0"/>
          </a:p>
        </p:txBody>
      </p:sp>
      <p:sp>
        <p:nvSpPr>
          <p:cNvPr id="5" name="Content Placeholder 2"/>
          <p:cNvSpPr>
            <a:spLocks noGrp="1"/>
          </p:cNvSpPr>
          <p:nvPr>
            <p:ph idx="1"/>
          </p:nvPr>
        </p:nvSpPr>
        <p:spPr>
          <a:xfrm>
            <a:off x="539750" y="1590675"/>
            <a:ext cx="8208963" cy="1762125"/>
          </a:xfrm>
          <a:noFill/>
          <a:ln w="9525">
            <a:noFill/>
            <a:miter lim="800000"/>
            <a:headEnd/>
            <a:tailEnd/>
          </a:ln>
        </p:spPr>
        <p:txBody>
          <a:bodyPr vert="horz" wrap="square" lIns="0" tIns="0" rIns="0" bIns="0" numCol="1" anchor="t" anchorCtr="0" compatLnSpc="1">
            <a:prstTxWarp prst="textNoShape">
              <a:avLst/>
            </a:prstTxWarp>
          </a:bodyPr>
          <a:lstStyle/>
          <a:p>
            <a:r>
              <a:rPr lang="en-US" dirty="0"/>
              <a:t>The </a:t>
            </a:r>
            <a:r>
              <a:rPr lang="en-US" dirty="0" err="1"/>
              <a:t>SolidEdgeFrameworkSupport</a:t>
            </a:r>
            <a:r>
              <a:rPr lang="en-US" dirty="0"/>
              <a:t> type library contains interfaces that span all Solid Edge environments and are not environment specific.</a:t>
            </a:r>
          </a:p>
          <a:p>
            <a:endParaRPr lang="en-US" dirty="0"/>
          </a:p>
          <a:p>
            <a:r>
              <a:rPr lang="en-US" dirty="0"/>
              <a:t>All APIs for functionality common across all environments for 2D elements (lines, </a:t>
            </a:r>
            <a:r>
              <a:rPr lang="en-US" dirty="0" err="1"/>
              <a:t>dimensons</a:t>
            </a:r>
            <a:r>
              <a:rPr lang="en-US" dirty="0"/>
              <a:t>, </a:t>
            </a:r>
            <a:r>
              <a:rPr lang="en-US" dirty="0" err="1"/>
              <a:t>boundaries,etc</a:t>
            </a:r>
            <a:r>
              <a:rPr lang="en-US" dirty="0"/>
              <a:t>)</a:t>
            </a:r>
          </a:p>
        </p:txBody>
      </p:sp>
    </p:spTree>
    <p:extLst>
      <p:ext uri="{BB962C8B-B14F-4D97-AF65-F5344CB8AC3E}">
        <p14:creationId xmlns:p14="http://schemas.microsoft.com/office/powerpoint/2010/main" val="895710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Geometry Type </a:t>
            </a:r>
            <a:r>
              <a:rPr lang="en-US" dirty="0" smtClean="0"/>
              <a:t>Library (</a:t>
            </a:r>
            <a:r>
              <a:rPr lang="en-US" dirty="0" err="1" smtClean="0"/>
              <a:t>geometry.tlb</a:t>
            </a:r>
            <a:r>
              <a:rPr lang="en-US" dirty="0" smtClean="0"/>
              <a:t>)</a:t>
            </a:r>
            <a:endParaRPr lang="en-US" dirty="0"/>
          </a:p>
        </p:txBody>
      </p:sp>
      <p:sp>
        <p:nvSpPr>
          <p:cNvPr id="5" name="Content Placeholder 2"/>
          <p:cNvSpPr>
            <a:spLocks noGrp="1"/>
          </p:cNvSpPr>
          <p:nvPr>
            <p:ph idx="1"/>
          </p:nvPr>
        </p:nvSpPr>
        <p:spPr>
          <a:xfrm>
            <a:off x="539750" y="1590675"/>
            <a:ext cx="8208963" cy="2295525"/>
          </a:xfrm>
        </p:spPr>
        <p:txBody>
          <a:bodyPr/>
          <a:lstStyle/>
          <a:p>
            <a:r>
              <a:rPr lang="en-US" b="0" dirty="0"/>
              <a:t>The </a:t>
            </a:r>
            <a:r>
              <a:rPr lang="en-US" b="0" dirty="0" err="1"/>
              <a:t>SolidEdgeGeometry</a:t>
            </a:r>
            <a:r>
              <a:rPr lang="en-US" b="0" dirty="0"/>
              <a:t> type library contains interfaces that relate to </a:t>
            </a:r>
            <a:r>
              <a:rPr lang="en-US" b="0" dirty="0" smtClean="0"/>
              <a:t>both 2D and 3D elements. </a:t>
            </a:r>
            <a:r>
              <a:rPr lang="en-US" b="0" dirty="0"/>
              <a:t>( </a:t>
            </a:r>
            <a:r>
              <a:rPr lang="en-US" b="0" dirty="0" err="1"/>
              <a:t>body,face,curve,etc</a:t>
            </a:r>
            <a:r>
              <a:rPr lang="en-US" b="0" dirty="0"/>
              <a:t>.)</a:t>
            </a:r>
          </a:p>
        </p:txBody>
      </p:sp>
    </p:spTree>
    <p:extLst>
      <p:ext uri="{BB962C8B-B14F-4D97-AF65-F5344CB8AC3E}">
        <p14:creationId xmlns:p14="http://schemas.microsoft.com/office/powerpoint/2010/main" val="1629901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Install Data </a:t>
            </a:r>
            <a:r>
              <a:rPr lang="en-US" dirty="0" smtClean="0"/>
              <a:t>Library (SEInstallData.dll)</a:t>
            </a:r>
            <a:endParaRPr lang="en-US" dirty="0"/>
          </a:p>
        </p:txBody>
      </p:sp>
      <p:sp>
        <p:nvSpPr>
          <p:cNvPr id="5" name="Content Placeholder 2"/>
          <p:cNvSpPr>
            <a:spLocks noGrp="1"/>
          </p:cNvSpPr>
          <p:nvPr>
            <p:ph idx="1"/>
          </p:nvPr>
        </p:nvSpPr>
        <p:spPr>
          <a:xfrm>
            <a:off x="539750" y="1590675"/>
            <a:ext cx="8208963" cy="2600325"/>
          </a:xfrm>
        </p:spPr>
        <p:txBody>
          <a:bodyPr/>
          <a:lstStyle/>
          <a:p>
            <a:r>
              <a:rPr lang="en-US" b="0" dirty="0" smtClean="0"/>
              <a:t>This is a lightweight </a:t>
            </a:r>
            <a:r>
              <a:rPr lang="en-US" b="0" dirty="0"/>
              <a:t>API to determine Solid Edge information such as path version, etc.</a:t>
            </a:r>
          </a:p>
          <a:p>
            <a:r>
              <a:rPr lang="en-US" b="0" dirty="0" smtClean="0"/>
              <a:t>The </a:t>
            </a:r>
            <a:r>
              <a:rPr lang="en-US" b="0" dirty="0" err="1"/>
              <a:t>SEInstallDataLib</a:t>
            </a:r>
            <a:r>
              <a:rPr lang="en-US" b="0" dirty="0"/>
              <a:t> API is used to safely harvest installation information about Solid Edge from the Windows registry. It contains only one class, the </a:t>
            </a:r>
            <a:r>
              <a:rPr lang="en-US" b="0" dirty="0" err="1"/>
              <a:t>SEInstallData</a:t>
            </a:r>
            <a:r>
              <a:rPr lang="en-US" b="0" dirty="0"/>
              <a:t> class. This class has straight forward named methods to get installation information. </a:t>
            </a:r>
          </a:p>
          <a:p>
            <a:r>
              <a:rPr lang="en-US" b="0" dirty="0"/>
              <a:t>You can use the </a:t>
            </a:r>
            <a:r>
              <a:rPr lang="en-US" b="0" dirty="0" err="1"/>
              <a:t>ProgID</a:t>
            </a:r>
            <a:r>
              <a:rPr lang="en-US" b="0" dirty="0"/>
              <a:t> “</a:t>
            </a:r>
            <a:r>
              <a:rPr lang="en-US" b="0" i="1" dirty="0" err="1"/>
              <a:t>SolidEdge.InstallData</a:t>
            </a:r>
            <a:r>
              <a:rPr lang="en-US" b="0" dirty="0"/>
              <a:t>” to create an instance of the </a:t>
            </a:r>
            <a:r>
              <a:rPr lang="en-US" b="0" dirty="0" err="1"/>
              <a:t>SEInstallData</a:t>
            </a:r>
            <a:r>
              <a:rPr lang="en-US" b="0" dirty="0"/>
              <a:t> class. </a:t>
            </a:r>
            <a:endParaRPr lang="en-US" b="0" dirty="0" smtClean="0"/>
          </a:p>
          <a:p>
            <a:endParaRPr lang="en-US" b="0" dirty="0"/>
          </a:p>
        </p:txBody>
      </p:sp>
    </p:spTree>
    <p:extLst>
      <p:ext uri="{BB962C8B-B14F-4D97-AF65-F5344CB8AC3E}">
        <p14:creationId xmlns:p14="http://schemas.microsoft.com/office/powerpoint/2010/main" val="4161121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Part Type </a:t>
            </a:r>
            <a:r>
              <a:rPr lang="en-US" dirty="0" smtClean="0"/>
              <a:t>Library (</a:t>
            </a:r>
            <a:r>
              <a:rPr lang="en-US" dirty="0" err="1" smtClean="0"/>
              <a:t>part.tlb</a:t>
            </a:r>
            <a:r>
              <a:rPr lang="en-US" dirty="0" smtClean="0"/>
              <a:t>)</a:t>
            </a:r>
            <a:endParaRPr lang="en-US" dirty="0"/>
          </a:p>
        </p:txBody>
      </p:sp>
      <p:sp>
        <p:nvSpPr>
          <p:cNvPr id="5" name="Content Placeholder 2"/>
          <p:cNvSpPr>
            <a:spLocks noGrp="1"/>
          </p:cNvSpPr>
          <p:nvPr>
            <p:ph idx="1"/>
          </p:nvPr>
        </p:nvSpPr>
        <p:spPr>
          <a:xfrm>
            <a:off x="539750" y="1590675"/>
            <a:ext cx="8208963" cy="2447925"/>
          </a:xfrm>
        </p:spPr>
        <p:txBody>
          <a:bodyPr/>
          <a:lstStyle/>
          <a:p>
            <a:r>
              <a:rPr lang="en-US" b="0" dirty="0"/>
              <a:t>The </a:t>
            </a:r>
            <a:r>
              <a:rPr lang="en-US" b="0" dirty="0" err="1"/>
              <a:t>SolidEdgePart</a:t>
            </a:r>
            <a:r>
              <a:rPr lang="en-US" b="0" dirty="0"/>
              <a:t> type library contains interfaces related to the following 3-D environments: </a:t>
            </a:r>
            <a:endParaRPr lang="en-US" b="0" dirty="0" smtClean="0"/>
          </a:p>
          <a:p>
            <a:endParaRPr lang="en-US" b="0" dirty="0" smtClean="0"/>
          </a:p>
          <a:p>
            <a:r>
              <a:rPr lang="en-US" b="0" dirty="0" smtClean="0"/>
              <a:t>Part</a:t>
            </a:r>
            <a:r>
              <a:rPr lang="en-US" b="0" dirty="0"/>
              <a:t>, </a:t>
            </a:r>
            <a:r>
              <a:rPr lang="en-US" b="0" dirty="0" err="1"/>
              <a:t>SheetMetal</a:t>
            </a:r>
            <a:r>
              <a:rPr lang="en-US" b="0" dirty="0"/>
              <a:t>, and </a:t>
            </a:r>
            <a:r>
              <a:rPr lang="en-US" b="0" dirty="0" err="1"/>
              <a:t>Weldment</a:t>
            </a:r>
            <a:r>
              <a:rPr lang="en-US" b="0" dirty="0"/>
              <a:t>. The most important interfaces in this type library are the </a:t>
            </a:r>
            <a:r>
              <a:rPr lang="en-US" b="0" dirty="0" err="1"/>
              <a:t>SolidEdgePart.PartDocument</a:t>
            </a:r>
            <a:r>
              <a:rPr lang="en-US" b="0" dirty="0"/>
              <a:t>, </a:t>
            </a:r>
            <a:r>
              <a:rPr lang="en-US" b="0" dirty="0" err="1"/>
              <a:t>SolidEdgePart.SheetMetalDocument</a:t>
            </a:r>
            <a:r>
              <a:rPr lang="en-US" b="0" dirty="0"/>
              <a:t> and </a:t>
            </a:r>
            <a:r>
              <a:rPr lang="en-US" b="0" dirty="0" err="1"/>
              <a:t>SolidEdgePart.WeldmentDocument</a:t>
            </a:r>
            <a:r>
              <a:rPr lang="en-US" b="0" dirty="0"/>
              <a:t>. </a:t>
            </a:r>
            <a:endParaRPr lang="en-US" b="0" dirty="0" smtClean="0"/>
          </a:p>
          <a:p>
            <a:endParaRPr lang="en-US" b="0" dirty="0"/>
          </a:p>
          <a:p>
            <a:r>
              <a:rPr lang="en-US" b="0" dirty="0" smtClean="0"/>
              <a:t>These </a:t>
            </a:r>
            <a:r>
              <a:rPr lang="en-US" b="0" dirty="0"/>
              <a:t>interfaces allow you to work with a specific document type in </a:t>
            </a:r>
            <a:r>
              <a:rPr lang="en-US" b="0" dirty="0" smtClean="0"/>
              <a:t>SE. </a:t>
            </a:r>
            <a:endParaRPr lang="en-US" dirty="0"/>
          </a:p>
        </p:txBody>
      </p:sp>
    </p:spTree>
    <p:extLst>
      <p:ext uri="{BB962C8B-B14F-4D97-AF65-F5344CB8AC3E}">
        <p14:creationId xmlns:p14="http://schemas.microsoft.com/office/powerpoint/2010/main" val="1138194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Revision Manager Object Library </a:t>
            </a:r>
            <a:r>
              <a:rPr lang="en-US" dirty="0" smtClean="0"/>
              <a:t>(</a:t>
            </a:r>
            <a:r>
              <a:rPr lang="en-US" dirty="0" err="1" smtClean="0"/>
              <a:t>RevMgr.tlb</a:t>
            </a:r>
            <a:r>
              <a:rPr lang="en-US" dirty="0"/>
              <a:t>)</a:t>
            </a:r>
          </a:p>
        </p:txBody>
      </p:sp>
      <p:sp>
        <p:nvSpPr>
          <p:cNvPr id="5" name="Content Placeholder 2"/>
          <p:cNvSpPr>
            <a:spLocks noGrp="1"/>
          </p:cNvSpPr>
          <p:nvPr>
            <p:ph idx="1"/>
          </p:nvPr>
        </p:nvSpPr>
        <p:spPr>
          <a:xfrm>
            <a:off x="539750" y="1590675"/>
            <a:ext cx="8208963" cy="2981325"/>
          </a:xfrm>
        </p:spPr>
        <p:txBody>
          <a:bodyPr/>
          <a:lstStyle/>
          <a:p>
            <a:r>
              <a:rPr lang="en-US" b="0" dirty="0"/>
              <a:t>The </a:t>
            </a:r>
            <a:r>
              <a:rPr lang="en-US" b="0" dirty="0" err="1"/>
              <a:t>RevisionManager</a:t>
            </a:r>
            <a:r>
              <a:rPr lang="en-US" b="0" dirty="0"/>
              <a:t> API can be used for several purposes. </a:t>
            </a:r>
          </a:p>
          <a:p>
            <a:pPr marL="342900" indent="-342900">
              <a:buFont typeface="Arial" pitchFamily="34" charset="0"/>
              <a:buChar char="•"/>
            </a:pPr>
            <a:r>
              <a:rPr lang="en-US" b="0" dirty="0"/>
              <a:t>Manage file properties </a:t>
            </a:r>
          </a:p>
          <a:p>
            <a:pPr marL="342900" indent="-342900">
              <a:buFont typeface="Arial" pitchFamily="34" charset="0"/>
              <a:buChar char="•"/>
            </a:pPr>
            <a:r>
              <a:rPr lang="en-US" b="0" dirty="0"/>
              <a:t>Manage link information </a:t>
            </a:r>
          </a:p>
          <a:p>
            <a:pPr marL="342900" indent="-342900">
              <a:buFont typeface="Arial" pitchFamily="34" charset="0"/>
              <a:buChar char="•"/>
            </a:pPr>
            <a:r>
              <a:rPr lang="en-US" b="0" dirty="0"/>
              <a:t>Integrate with Insight </a:t>
            </a:r>
          </a:p>
          <a:p>
            <a:endParaRPr lang="en-US" b="0" dirty="0"/>
          </a:p>
          <a:p>
            <a:r>
              <a:rPr lang="en-US" b="0" dirty="0"/>
              <a:t>You can use the </a:t>
            </a:r>
            <a:r>
              <a:rPr lang="en-US" b="0" dirty="0" err="1"/>
              <a:t>ProgID</a:t>
            </a:r>
            <a:r>
              <a:rPr lang="en-US" b="0" dirty="0"/>
              <a:t> '</a:t>
            </a:r>
            <a:r>
              <a:rPr lang="en-US" b="0" i="1" dirty="0" err="1"/>
              <a:t>RevisionManager.Application</a:t>
            </a:r>
            <a:r>
              <a:rPr lang="en-US" b="0" dirty="0"/>
              <a:t>' to create an instance of the Application class. </a:t>
            </a:r>
            <a:endParaRPr lang="en-US" dirty="0"/>
          </a:p>
        </p:txBody>
      </p:sp>
    </p:spTree>
    <p:extLst>
      <p:ext uri="{BB962C8B-B14F-4D97-AF65-F5344CB8AC3E}">
        <p14:creationId xmlns:p14="http://schemas.microsoft.com/office/powerpoint/2010/main" val="303783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Create Your Code</a:t>
            </a:r>
            <a:endParaRPr lang="en-US" dirty="0">
              <a:solidFill>
                <a:schemeClr val="tx1"/>
              </a:solidFill>
            </a:endParaRPr>
          </a:p>
        </p:txBody>
      </p:sp>
      <p:sp>
        <p:nvSpPr>
          <p:cNvPr id="3" name="Rectangle 2"/>
          <p:cNvSpPr/>
          <p:nvPr/>
        </p:nvSpPr>
        <p:spPr>
          <a:xfrm>
            <a:off x="381000" y="1600200"/>
            <a:ext cx="7924800" cy="1477328"/>
          </a:xfrm>
          <a:prstGeom prst="rect">
            <a:avLst/>
          </a:prstGeom>
        </p:spPr>
        <p:txBody>
          <a:bodyPr wrap="square">
            <a:spAutoFit/>
          </a:bodyPr>
          <a:lstStyle/>
          <a:p>
            <a:r>
              <a:rPr lang="en-US" dirty="0" smtClean="0">
                <a:solidFill>
                  <a:schemeClr val="tx1"/>
                </a:solidFill>
              </a:rPr>
              <a:t>You must have added the references in your project. Now add below code in your project to make it Live </a:t>
            </a:r>
            <a:r>
              <a:rPr lang="en-US" dirty="0" smtClean="0">
                <a:solidFill>
                  <a:schemeClr val="tx1"/>
                </a:solidFill>
                <a:sym typeface="Wingdings" pitchFamily="2" charset="2"/>
              </a:rPr>
              <a:t></a:t>
            </a:r>
          </a:p>
          <a:p>
            <a:endParaRPr lang="en-US" dirty="0">
              <a:solidFill>
                <a:schemeClr val="tx1"/>
              </a:solidFill>
            </a:endParaRPr>
          </a:p>
          <a:p>
            <a:endParaRPr lang="en-US"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09800"/>
            <a:ext cx="5297805"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868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Contact</a:t>
            </a:r>
            <a:endParaRPr lang="en-US" dirty="0"/>
          </a:p>
        </p:txBody>
      </p:sp>
      <p:sp>
        <p:nvSpPr>
          <p:cNvPr id="4" name="Picture Placeholder 3"/>
          <p:cNvSpPr>
            <a:spLocks noGrp="1"/>
          </p:cNvSpPr>
          <p:nvPr>
            <p:ph type="pic" sz="quarter" idx="13"/>
          </p:nvPr>
        </p:nvSpPr>
        <p:spPr/>
      </p:sp>
      <p:sp>
        <p:nvSpPr>
          <p:cNvPr id="5" name="Text Placeholder 4"/>
          <p:cNvSpPr>
            <a:spLocks noGrp="1"/>
          </p:cNvSpPr>
          <p:nvPr>
            <p:ph type="body" sz="quarter" idx="14"/>
          </p:nvPr>
        </p:nvSpPr>
        <p:spPr/>
        <p:txBody>
          <a:bodyPr/>
          <a:lstStyle/>
          <a:p>
            <a:r>
              <a:rPr lang="en-US" b="1" dirty="0" smtClean="0"/>
              <a:t>Greg Chasteen</a:t>
            </a:r>
          </a:p>
          <a:p>
            <a:r>
              <a:rPr lang="en-US" dirty="0" smtClean="0"/>
              <a:t>Technical Account Manager</a:t>
            </a:r>
          </a:p>
          <a:p>
            <a:r>
              <a:rPr lang="en-US" dirty="0" smtClean="0"/>
              <a:t>Siemens PLM Software</a:t>
            </a:r>
          </a:p>
          <a:p>
            <a:r>
              <a:rPr lang="en-US" dirty="0" smtClean="0"/>
              <a:t>675 </a:t>
            </a:r>
            <a:r>
              <a:rPr lang="en-US" dirty="0"/>
              <a:t>Discovery Drive, Suite 100</a:t>
            </a:r>
          </a:p>
          <a:p>
            <a:r>
              <a:rPr lang="en-US" dirty="0"/>
              <a:t>Huntsville, Al </a:t>
            </a:r>
            <a:r>
              <a:rPr lang="en-US" dirty="0" smtClean="0"/>
              <a:t>35806</a:t>
            </a:r>
          </a:p>
          <a:p>
            <a:r>
              <a:rPr lang="en-US" dirty="0"/>
              <a:t/>
            </a:r>
            <a:br>
              <a:rPr lang="en-US" dirty="0"/>
            </a:br>
            <a:r>
              <a:rPr lang="en-US" dirty="0" smtClean="0"/>
              <a:t>Office</a:t>
            </a:r>
            <a:r>
              <a:rPr lang="en-US" dirty="0"/>
              <a:t>: (256) 705-2621</a:t>
            </a:r>
          </a:p>
          <a:p>
            <a:r>
              <a:rPr lang="en-US" dirty="0"/>
              <a:t>Cell:(256) </a:t>
            </a:r>
            <a:r>
              <a:rPr lang="en-US" dirty="0" smtClean="0"/>
              <a:t>479-9055</a:t>
            </a:r>
          </a:p>
          <a:p>
            <a:endParaRPr lang="en-US" dirty="0"/>
          </a:p>
          <a:p>
            <a:r>
              <a:rPr lang="en-US" dirty="0" smtClean="0"/>
              <a:t>E-mail:</a:t>
            </a:r>
            <a:endParaRPr lang="en-US" dirty="0"/>
          </a:p>
          <a:p>
            <a:r>
              <a:rPr lang="en-US" u="sng" dirty="0">
                <a:hlinkClick r:id="rId2"/>
              </a:rPr>
              <a:t>chasteen.gregory@siemens.com</a:t>
            </a:r>
            <a:endParaRPr lang="en-US" dirty="0"/>
          </a:p>
          <a:p>
            <a:endParaRPr lang="en-US" dirty="0"/>
          </a:p>
        </p:txBody>
      </p:sp>
    </p:spTree>
    <p:extLst>
      <p:ext uri="{BB962C8B-B14F-4D97-AF65-F5344CB8AC3E}">
        <p14:creationId xmlns:p14="http://schemas.microsoft.com/office/powerpoint/2010/main" val="188703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Agenda</a:t>
            </a:r>
            <a:endParaRPr lang="en-US" dirty="0"/>
          </a:p>
        </p:txBody>
      </p:sp>
      <p:sp>
        <p:nvSpPr>
          <p:cNvPr id="8" name="Picture Placeholder 7"/>
          <p:cNvSpPr>
            <a:spLocks noGrp="1"/>
          </p:cNvSpPr>
          <p:nvPr>
            <p:ph type="pic" sz="quarter" idx="13"/>
          </p:nvPr>
        </p:nvSpPr>
        <p:spPr/>
      </p:sp>
      <p:sp>
        <p:nvSpPr>
          <p:cNvPr id="9" name="Text Placeholder 8"/>
          <p:cNvSpPr>
            <a:spLocks noGrp="1"/>
          </p:cNvSpPr>
          <p:nvPr>
            <p:ph type="body" sz="quarter" idx="14"/>
          </p:nvPr>
        </p:nvSpPr>
        <p:spPr/>
        <p:txBody>
          <a:bodyPr/>
          <a:lstStyle/>
          <a:p>
            <a:pPr marL="285750" indent="-285750">
              <a:spcBef>
                <a:spcPts val="300"/>
              </a:spcBef>
              <a:buFont typeface="Arial" pitchFamily="34" charset="0"/>
              <a:buChar char="•"/>
            </a:pPr>
            <a:r>
              <a:rPr lang="en-US" dirty="0">
                <a:solidFill>
                  <a:schemeClr val="tx1"/>
                </a:solidFill>
              </a:rPr>
              <a:t>Why is automation necessary?</a:t>
            </a:r>
          </a:p>
          <a:p>
            <a:pPr marL="285750" indent="-285750">
              <a:spcBef>
                <a:spcPts val="300"/>
              </a:spcBef>
              <a:buFont typeface="Arial" pitchFamily="34" charset="0"/>
              <a:buChar char="•"/>
            </a:pPr>
            <a:r>
              <a:rPr lang="en-US" dirty="0">
                <a:solidFill>
                  <a:schemeClr val="tx1"/>
                </a:solidFill>
              </a:rPr>
              <a:t>How to Add References?</a:t>
            </a:r>
          </a:p>
          <a:p>
            <a:pPr marL="285750" indent="-285750">
              <a:spcBef>
                <a:spcPts val="300"/>
              </a:spcBef>
              <a:buFont typeface="Arial" pitchFamily="34" charset="0"/>
              <a:buChar char="•"/>
            </a:pPr>
            <a:r>
              <a:rPr lang="en-US" dirty="0" smtClean="0">
                <a:solidFill>
                  <a:schemeClr val="tx1"/>
                </a:solidFill>
                <a:latin typeface="+mn-lt"/>
              </a:rPr>
              <a:t>Understand</a:t>
            </a:r>
            <a:r>
              <a:rPr lang="en-US" dirty="0" smtClean="0">
                <a:solidFill>
                  <a:schemeClr val="tx1"/>
                </a:solidFill>
              </a:rPr>
              <a:t> </a:t>
            </a:r>
            <a:r>
              <a:rPr lang="en-US" dirty="0">
                <a:solidFill>
                  <a:schemeClr val="tx1"/>
                </a:solidFill>
              </a:rPr>
              <a:t>various Type Libraries available in Solid Edge. Detailed explanation on usage of each type library</a:t>
            </a:r>
          </a:p>
          <a:p>
            <a:pPr marL="285750" indent="-285750">
              <a:spcBef>
                <a:spcPts val="300"/>
              </a:spcBef>
              <a:buFont typeface="Arial" pitchFamily="34" charset="0"/>
              <a:buChar char="•"/>
            </a:pPr>
            <a:r>
              <a:rPr lang="en-US" dirty="0" smtClean="0">
                <a:solidFill>
                  <a:schemeClr val="tx1"/>
                </a:solidFill>
              </a:rPr>
              <a:t>Create </a:t>
            </a:r>
            <a:r>
              <a:rPr lang="en-US" dirty="0" smtClean="0">
                <a:solidFill>
                  <a:schemeClr val="tx1"/>
                </a:solidFill>
              </a:rPr>
              <a:t>Your </a:t>
            </a:r>
            <a:r>
              <a:rPr lang="en-US" dirty="0" smtClean="0">
                <a:solidFill>
                  <a:schemeClr val="tx1"/>
                </a:solidFill>
              </a:rPr>
              <a:t>Code to Customize Solid Edge</a:t>
            </a:r>
            <a:endParaRPr lang="en-US" dirty="0">
              <a:solidFill>
                <a:schemeClr val="tx1"/>
              </a:solidFill>
            </a:endParaRPr>
          </a:p>
          <a:p>
            <a:endParaRPr lang="en-US" dirty="0"/>
          </a:p>
        </p:txBody>
      </p:sp>
    </p:spTree>
    <p:extLst>
      <p:ext uri="{BB962C8B-B14F-4D97-AF65-F5344CB8AC3E}">
        <p14:creationId xmlns:p14="http://schemas.microsoft.com/office/powerpoint/2010/main" val="383695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Necessity of Automation</a:t>
            </a:r>
            <a:endParaRPr lang="en-US" dirty="0"/>
          </a:p>
        </p:txBody>
      </p:sp>
      <p:sp>
        <p:nvSpPr>
          <p:cNvPr id="4" name="Rectangle 3"/>
          <p:cNvSpPr/>
          <p:nvPr/>
        </p:nvSpPr>
        <p:spPr>
          <a:xfrm>
            <a:off x="287338" y="1381330"/>
            <a:ext cx="8288323" cy="4939814"/>
          </a:xfrm>
          <a:prstGeom prst="rect">
            <a:avLst/>
          </a:prstGeom>
        </p:spPr>
        <p:txBody>
          <a:bodyPr wrap="square">
            <a:spAutoFit/>
          </a:bodyPr>
          <a:lstStyle/>
          <a:p>
            <a:pPr>
              <a:spcBef>
                <a:spcPts val="0"/>
              </a:spcBef>
            </a:pPr>
            <a:r>
              <a:rPr lang="en-US" dirty="0">
                <a:solidFill>
                  <a:schemeClr val="tx1"/>
                </a:solidFill>
              </a:rPr>
              <a:t>The complexity of </a:t>
            </a:r>
            <a:r>
              <a:rPr lang="en-US" dirty="0" smtClean="0">
                <a:solidFill>
                  <a:schemeClr val="tx1"/>
                </a:solidFill>
              </a:rPr>
              <a:t>CAD automation </a:t>
            </a:r>
            <a:r>
              <a:rPr lang="en-US" dirty="0">
                <a:solidFill>
                  <a:schemeClr val="tx1"/>
                </a:solidFill>
              </a:rPr>
              <a:t>can vary from </a:t>
            </a:r>
            <a:r>
              <a:rPr lang="en-US" dirty="0" smtClean="0">
                <a:solidFill>
                  <a:schemeClr val="tx1"/>
                </a:solidFill>
              </a:rPr>
              <a:t>a  simple template to </a:t>
            </a:r>
            <a:r>
              <a:rPr lang="en-US" dirty="0">
                <a:solidFill>
                  <a:schemeClr val="tx1"/>
                </a:solidFill>
              </a:rPr>
              <a:t>a full application, covering simple automation of repetitive tasks to complex optimizations. CAD Automation can provide benefits throughout the entire development lifecycle of a </a:t>
            </a:r>
            <a:r>
              <a:rPr lang="en-US" dirty="0" smtClean="0">
                <a:solidFill>
                  <a:schemeClr val="tx1"/>
                </a:solidFill>
              </a:rPr>
              <a:t>product. </a:t>
            </a:r>
            <a:r>
              <a:rPr lang="en-US" dirty="0">
                <a:solidFill>
                  <a:schemeClr val="tx1"/>
                </a:solidFill>
              </a:rPr>
              <a:t>These tools offer a number of benefits ranging from increased throughput, enforced common design methods and consistency, and improved quality. By leveraging corporate best practices and lessons learned, CAD Automation provides the right knowledge to the engineer when they need it allowing for first time quality!</a:t>
            </a:r>
            <a:br>
              <a:rPr lang="en-US" dirty="0">
                <a:solidFill>
                  <a:schemeClr val="tx1"/>
                </a:solidFill>
              </a:rPr>
            </a:br>
            <a:r>
              <a:rPr lang="en-US" dirty="0" smtClean="0">
                <a:solidFill>
                  <a:schemeClr val="tx1"/>
                </a:solidFill>
              </a:rPr>
              <a:t>It has other benefits such as</a:t>
            </a:r>
          </a:p>
          <a:p>
            <a:pPr marL="285750" indent="-285750">
              <a:spcBef>
                <a:spcPts val="0"/>
              </a:spcBef>
              <a:buFont typeface="Arial" pitchFamily="34" charset="0"/>
              <a:buChar char="•"/>
            </a:pPr>
            <a:r>
              <a:rPr lang="en-US" dirty="0" smtClean="0">
                <a:solidFill>
                  <a:schemeClr val="tx1"/>
                </a:solidFill>
              </a:rPr>
              <a:t>Knowledge Based Manufacturing</a:t>
            </a:r>
          </a:p>
          <a:p>
            <a:pPr marL="285750" indent="-285750">
              <a:spcBef>
                <a:spcPts val="0"/>
              </a:spcBef>
              <a:buFont typeface="Arial" pitchFamily="34" charset="0"/>
              <a:buChar char="•"/>
            </a:pPr>
            <a:r>
              <a:rPr lang="en-US" dirty="0" smtClean="0">
                <a:solidFill>
                  <a:schemeClr val="tx1"/>
                </a:solidFill>
              </a:rPr>
              <a:t>Risk Reduction</a:t>
            </a:r>
          </a:p>
          <a:p>
            <a:pPr marL="285750" indent="-285750">
              <a:spcBef>
                <a:spcPts val="0"/>
              </a:spcBef>
              <a:buFont typeface="Arial" pitchFamily="34" charset="0"/>
              <a:buChar char="•"/>
            </a:pPr>
            <a:r>
              <a:rPr lang="en-US" dirty="0" smtClean="0">
                <a:solidFill>
                  <a:schemeClr val="tx1"/>
                </a:solidFill>
              </a:rPr>
              <a:t>Cost and availability of skilled workers</a:t>
            </a:r>
          </a:p>
          <a:p>
            <a:pPr marL="285750" indent="-285750">
              <a:spcBef>
                <a:spcPts val="0"/>
              </a:spcBef>
              <a:buFont typeface="Arial" pitchFamily="34" charset="0"/>
              <a:buChar char="•"/>
            </a:pPr>
            <a:r>
              <a:rPr lang="en-US" dirty="0" smtClean="0">
                <a:solidFill>
                  <a:schemeClr val="tx1"/>
                </a:solidFill>
              </a:rPr>
              <a:t>Productivity Benefits</a:t>
            </a:r>
          </a:p>
          <a:p>
            <a:pPr marL="285750" indent="-285750">
              <a:spcBef>
                <a:spcPts val="0"/>
              </a:spcBef>
              <a:buFont typeface="Arial" pitchFamily="34" charset="0"/>
              <a:buChar char="•"/>
            </a:pPr>
            <a:r>
              <a:rPr lang="en-US" dirty="0" smtClean="0">
                <a:solidFill>
                  <a:schemeClr val="tx1"/>
                </a:solidFill>
              </a:rPr>
              <a:t>Ease of use and reliability</a:t>
            </a:r>
          </a:p>
          <a:p>
            <a:pPr marL="285750" indent="-285750">
              <a:spcBef>
                <a:spcPts val="0"/>
              </a:spcBef>
              <a:buFont typeface="Arial" pitchFamily="34" charset="0"/>
              <a:buChar char="•"/>
            </a:pPr>
            <a:r>
              <a:rPr lang="en-US" dirty="0" smtClean="0">
                <a:solidFill>
                  <a:schemeClr val="tx1"/>
                </a:solidFill>
              </a:rPr>
              <a:t>Better faster service</a:t>
            </a:r>
          </a:p>
          <a:p>
            <a:pPr marL="285750" indent="-285750">
              <a:spcBef>
                <a:spcPts val="0"/>
              </a:spcBef>
              <a:buFont typeface="Arial" pitchFamily="34" charset="0"/>
              <a:buChar char="•"/>
            </a:pPr>
            <a:r>
              <a:rPr lang="en-US" dirty="0" smtClean="0">
                <a:solidFill>
                  <a:schemeClr val="tx1"/>
                </a:solidFill>
              </a:rPr>
              <a:t>Rapid ROI and lifetime cost</a:t>
            </a:r>
          </a:p>
          <a:p>
            <a:endParaRPr lang="en-US" dirty="0">
              <a:solidFill>
                <a:schemeClr val="tx1"/>
              </a:solidFill>
            </a:endParaRPr>
          </a:p>
        </p:txBody>
      </p:sp>
    </p:spTree>
    <p:extLst>
      <p:ext uri="{BB962C8B-B14F-4D97-AF65-F5344CB8AC3E}">
        <p14:creationId xmlns:p14="http://schemas.microsoft.com/office/powerpoint/2010/main" val="249292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Core Type Libraries </a:t>
            </a:r>
          </a:p>
        </p:txBody>
      </p:sp>
      <p:sp>
        <p:nvSpPr>
          <p:cNvPr id="4" name="Rectangle 3"/>
          <p:cNvSpPr/>
          <p:nvPr/>
        </p:nvSpPr>
        <p:spPr>
          <a:xfrm>
            <a:off x="287338" y="1381330"/>
            <a:ext cx="8288323" cy="2862322"/>
          </a:xfrm>
          <a:prstGeom prst="rect">
            <a:avLst/>
          </a:prstGeom>
        </p:spPr>
        <p:txBody>
          <a:bodyPr wrap="square">
            <a:spAutoFit/>
          </a:bodyPr>
          <a:lstStyle/>
          <a:p>
            <a:r>
              <a:rPr lang="en-US" dirty="0">
                <a:solidFill>
                  <a:schemeClr val="tx1"/>
                </a:solidFill>
              </a:rPr>
              <a:t>The Solid Edge core COM type libraries are the APIs that are available to automate the Solid Edge application. </a:t>
            </a:r>
            <a:endParaRPr lang="en-US" dirty="0" smtClean="0">
              <a:solidFill>
                <a:schemeClr val="tx1"/>
              </a:solidFill>
            </a:endParaRPr>
          </a:p>
          <a:p>
            <a:r>
              <a:rPr lang="en-US" dirty="0" smtClean="0">
                <a:solidFill>
                  <a:schemeClr val="tx1"/>
                </a:solidFill>
              </a:rPr>
              <a:t>These </a:t>
            </a:r>
            <a:r>
              <a:rPr lang="en-US" dirty="0">
                <a:solidFill>
                  <a:schemeClr val="tx1"/>
                </a:solidFill>
              </a:rPr>
              <a:t>APIs can be used by any programming or scripting language that supports COM. </a:t>
            </a:r>
            <a:endParaRPr lang="en-US" dirty="0" smtClean="0">
              <a:solidFill>
                <a:schemeClr val="tx1"/>
              </a:solidFill>
            </a:endParaRPr>
          </a:p>
          <a:p>
            <a:r>
              <a:rPr lang="en-US" dirty="0" smtClean="0">
                <a:solidFill>
                  <a:schemeClr val="tx1"/>
                </a:solidFill>
              </a:rPr>
              <a:t>You </a:t>
            </a:r>
            <a:r>
              <a:rPr lang="en-US" dirty="0">
                <a:solidFill>
                  <a:schemeClr val="tx1"/>
                </a:solidFill>
              </a:rPr>
              <a:t>can find these type libraries in the installation path of Solid Edge under the “Program” folder. </a:t>
            </a:r>
            <a:endParaRPr lang="en-US" dirty="0" smtClean="0">
              <a:solidFill>
                <a:schemeClr val="tx1"/>
              </a:solidFill>
            </a:endParaRPr>
          </a:p>
          <a:p>
            <a:r>
              <a:rPr lang="en-US" dirty="0" smtClean="0">
                <a:solidFill>
                  <a:schemeClr val="tx1"/>
                </a:solidFill>
              </a:rPr>
              <a:t>For </a:t>
            </a:r>
            <a:r>
              <a:rPr lang="en-US" dirty="0">
                <a:solidFill>
                  <a:schemeClr val="tx1"/>
                </a:solidFill>
              </a:rPr>
              <a:t>example: “%PROGRAMFILES%\Solid Edge VXX\Program”. </a:t>
            </a:r>
            <a:endParaRPr lang="en-US" dirty="0" smtClean="0">
              <a:solidFill>
                <a:schemeClr val="tx1"/>
              </a:solidFill>
            </a:endParaRPr>
          </a:p>
          <a:p>
            <a:endParaRPr lang="en-US"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68253509"/>
              </p:ext>
            </p:extLst>
          </p:nvPr>
        </p:nvGraphicFramePr>
        <p:xfrm>
          <a:off x="398827" y="3822337"/>
          <a:ext cx="7839162" cy="2194560"/>
        </p:xfrm>
        <a:graphic>
          <a:graphicData uri="http://schemas.openxmlformats.org/drawingml/2006/table">
            <a:tbl>
              <a:tblPr firstRow="1">
                <a:tableStyleId>{08FB837D-C827-4EFA-A057-4D05807E0F7C}</a:tableStyleId>
              </a:tblPr>
              <a:tblGrid>
                <a:gridCol w="2109481"/>
                <a:gridCol w="4077050"/>
                <a:gridCol w="1652631"/>
              </a:tblGrid>
              <a:tr h="182880">
                <a:tc>
                  <a:txBody>
                    <a:bodyPr/>
                    <a:lstStyle/>
                    <a:p>
                      <a:pPr algn="l" fontAlgn="b"/>
                      <a:r>
                        <a:rPr lang="en-US" sz="1100" u="none" strike="noStrike" dirty="0">
                          <a:effectLst/>
                          <a:latin typeface="Calibri" pitchFamily="34" charset="0"/>
                        </a:rPr>
                        <a:t>Name</a:t>
                      </a:r>
                      <a:endParaRPr lang="en-US" sz="1100" b="0" i="0" u="none" strike="noStrike" dirty="0">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 Description  </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Type Library</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dirty="0" err="1">
                          <a:effectLst/>
                          <a:latin typeface="Calibri" pitchFamily="34" charset="0"/>
                        </a:rPr>
                        <a:t>SolidEdgeFramework</a:t>
                      </a:r>
                      <a:endParaRPr lang="en-US" sz="1100" b="0" i="0" u="none" strike="noStrike" dirty="0">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Framework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framewrk.tlb </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a:effectLst/>
                          <a:latin typeface="Calibri" pitchFamily="34" charset="0"/>
                        </a:rPr>
                        <a:t>SolidEdgeFrameworkSupport</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dirty="0">
                          <a:effectLst/>
                          <a:latin typeface="Calibri" pitchFamily="34" charset="0"/>
                        </a:rPr>
                        <a:t>Solid Edge </a:t>
                      </a:r>
                      <a:r>
                        <a:rPr lang="en-US" sz="1100" u="none" strike="noStrike" dirty="0" err="1">
                          <a:effectLst/>
                          <a:latin typeface="Calibri" pitchFamily="34" charset="0"/>
                        </a:rPr>
                        <a:t>FrameworkSupport</a:t>
                      </a:r>
                      <a:r>
                        <a:rPr lang="en-US" sz="1100" u="none" strike="noStrike" dirty="0">
                          <a:effectLst/>
                          <a:latin typeface="Calibri" pitchFamily="34" charset="0"/>
                        </a:rPr>
                        <a:t> Type Library</a:t>
                      </a:r>
                      <a:endParaRPr lang="en-US" sz="1100" b="0" i="0" u="none" strike="noStrike" dirty="0">
                        <a:solidFill>
                          <a:srgbClr val="000000"/>
                        </a:solidFill>
                        <a:effectLst/>
                        <a:latin typeface="Calibri" pitchFamily="34" charset="0"/>
                      </a:endParaRPr>
                    </a:p>
                  </a:txBody>
                  <a:tcPr marL="7620" marR="7620" marT="7620" marB="0" anchor="b"/>
                </a:tc>
                <a:tc>
                  <a:txBody>
                    <a:bodyPr/>
                    <a:lstStyle/>
                    <a:p>
                      <a:pPr algn="l" fontAlgn="b"/>
                      <a:r>
                        <a:rPr lang="en-US" sz="1100" u="none" strike="noStrike" dirty="0" err="1">
                          <a:effectLst/>
                          <a:latin typeface="Calibri" pitchFamily="34" charset="0"/>
                        </a:rPr>
                        <a:t>fwksupp.tlb</a:t>
                      </a:r>
                      <a:r>
                        <a:rPr lang="en-US" sz="1100" u="none" strike="noStrike" dirty="0">
                          <a:effectLst/>
                          <a:latin typeface="Calibri" pitchFamily="34" charset="0"/>
                        </a:rPr>
                        <a:t> </a:t>
                      </a:r>
                      <a:endParaRPr lang="en-US" sz="1100" b="0" i="0" u="none" strike="noStrike" dirty="0">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a:effectLst/>
                          <a:latin typeface="Calibri" pitchFamily="34" charset="0"/>
                        </a:rPr>
                        <a:t>SolidEdgePart</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Part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part.tlb </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dirty="0" err="1">
                          <a:effectLst/>
                          <a:latin typeface="Calibri" pitchFamily="34" charset="0"/>
                        </a:rPr>
                        <a:t>SolidEdgeGeometry</a:t>
                      </a:r>
                      <a:endParaRPr lang="en-US" sz="1100" b="0" i="0" u="none" strike="noStrike" dirty="0">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Geometry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geometry.tlb</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a:effectLst/>
                          <a:latin typeface="Calibri" pitchFamily="34" charset="0"/>
                        </a:rPr>
                        <a:t>SolidEdgeAssembly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Assembly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assembly.tlb </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a:effectLst/>
                          <a:latin typeface="Calibri" pitchFamily="34" charset="0"/>
                        </a:rPr>
                        <a:t>SolidEdgeAssemblySync</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Assembly Synchronous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assemblysync.tlb </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a:effectLst/>
                          <a:latin typeface="Calibri" pitchFamily="34" charset="0"/>
                        </a:rPr>
                        <a:t>SolidEdgeDraft</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Draft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draft.tlb </a:t>
                      </a:r>
                      <a:endParaRPr lang="en-US" sz="1100" b="0" i="0" u="none" strike="noStrike">
                        <a:solidFill>
                          <a:srgbClr val="000000"/>
                        </a:solidFill>
                        <a:effectLst/>
                        <a:latin typeface="Calibri" pitchFamily="34" charset="0"/>
                      </a:endParaRPr>
                    </a:p>
                  </a:txBody>
                  <a:tcPr marL="7620" marR="7620" marT="7620" marB="0" anchor="b"/>
                </a:tc>
              </a:tr>
              <a:tr h="182880">
                <a:tc>
                  <a:txBody>
                    <a:bodyPr/>
                    <a:lstStyle/>
                    <a:p>
                      <a:pPr algn="l" fontAlgn="b"/>
                      <a:r>
                        <a:rPr lang="en-US" sz="1100" u="none" strike="noStrike">
                          <a:effectLst/>
                          <a:latin typeface="Calibri" pitchFamily="34" charset="0"/>
                        </a:rPr>
                        <a:t>SolidEdgeConstants</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a:effectLst/>
                          <a:latin typeface="Calibri" pitchFamily="34" charset="0"/>
                        </a:rPr>
                        <a:t>Solid Edge Constants Type Library</a:t>
                      </a:r>
                      <a:endParaRPr lang="en-US" sz="1100" b="0" i="0" u="none" strike="noStrike">
                        <a:solidFill>
                          <a:srgbClr val="000000"/>
                        </a:solidFill>
                        <a:effectLst/>
                        <a:latin typeface="Calibri" pitchFamily="34" charset="0"/>
                      </a:endParaRPr>
                    </a:p>
                  </a:txBody>
                  <a:tcPr marL="7620" marR="7620" marT="7620" marB="0" anchor="b"/>
                </a:tc>
                <a:tc>
                  <a:txBody>
                    <a:bodyPr/>
                    <a:lstStyle/>
                    <a:p>
                      <a:pPr algn="l" fontAlgn="b"/>
                      <a:r>
                        <a:rPr lang="en-US" sz="1100" u="none" strike="noStrike" dirty="0" err="1">
                          <a:effectLst/>
                          <a:latin typeface="Calibri" pitchFamily="34" charset="0"/>
                        </a:rPr>
                        <a:t>constant.tlb</a:t>
                      </a:r>
                      <a:endParaRPr lang="en-US" sz="1100" b="0" i="0" u="none" strike="noStrike" dirty="0">
                        <a:solidFill>
                          <a:srgbClr val="000000"/>
                        </a:solidFill>
                        <a:effectLst/>
                        <a:latin typeface="Calibri" pitchFamily="34" charset="0"/>
                      </a:endParaRPr>
                    </a:p>
                  </a:txBody>
                  <a:tcPr marL="7620" marR="7620" marT="7620" marB="0" anchor="b"/>
                </a:tc>
              </a:tr>
              <a:tr h="182880">
                <a:tc>
                  <a:txBody>
                    <a:bodyPr/>
                    <a:lstStyle/>
                    <a:p>
                      <a:pPr algn="l" fontAlgn="b"/>
                      <a:r>
                        <a:rPr lang="en-US" sz="1100" b="0" i="0" u="none" strike="noStrike" dirty="0" err="1">
                          <a:solidFill>
                            <a:srgbClr val="000000"/>
                          </a:solidFill>
                          <a:effectLst/>
                          <a:latin typeface="Calibri" pitchFamily="34" charset="0"/>
                        </a:rPr>
                        <a:t>SEInstallDataLib</a:t>
                      </a:r>
                      <a:endParaRPr lang="en-US" sz="1100" b="0" i="0" u="none" strike="noStrike" dirty="0">
                        <a:solidFill>
                          <a:srgbClr val="000000"/>
                        </a:solidFill>
                        <a:effectLst/>
                        <a:latin typeface="Calibri" pitchFamily="34" charset="0"/>
                      </a:endParaRPr>
                    </a:p>
                  </a:txBody>
                  <a:tcPr marL="7620" marR="7620" marT="7620" marB="0" anchor="b"/>
                </a:tc>
                <a:tc>
                  <a:txBody>
                    <a:bodyPr/>
                    <a:lstStyle/>
                    <a:p>
                      <a:pPr algn="l" fontAlgn="b"/>
                      <a:r>
                        <a:rPr lang="en-US" sz="1100" b="0" i="0" u="none" strike="noStrike" dirty="0">
                          <a:solidFill>
                            <a:srgbClr val="000000"/>
                          </a:solidFill>
                          <a:effectLst/>
                          <a:latin typeface="Calibri" pitchFamily="34" charset="0"/>
                        </a:rPr>
                        <a:t>Solid Edge Install Data Library</a:t>
                      </a:r>
                    </a:p>
                  </a:txBody>
                  <a:tcPr marL="7620" marR="7620" marT="7620" marB="0" anchor="b"/>
                </a:tc>
                <a:tc>
                  <a:txBody>
                    <a:bodyPr/>
                    <a:lstStyle/>
                    <a:p>
                      <a:pPr algn="l" fontAlgn="b"/>
                      <a:r>
                        <a:rPr lang="en-US" sz="1100" b="0" i="0" u="none" strike="noStrike">
                          <a:solidFill>
                            <a:srgbClr val="000000"/>
                          </a:solidFill>
                          <a:effectLst/>
                          <a:latin typeface="Calibri" pitchFamily="34" charset="0"/>
                        </a:rPr>
                        <a:t>SEInstallData.dll </a:t>
                      </a:r>
                    </a:p>
                  </a:txBody>
                  <a:tcPr marL="7620" marR="7620" marT="7620" marB="0" anchor="b"/>
                </a:tc>
              </a:tr>
              <a:tr h="182880">
                <a:tc>
                  <a:txBody>
                    <a:bodyPr/>
                    <a:lstStyle/>
                    <a:p>
                      <a:pPr algn="l" fontAlgn="b"/>
                      <a:r>
                        <a:rPr lang="en-US" sz="1100" b="0" i="0" u="none" strike="noStrike">
                          <a:solidFill>
                            <a:srgbClr val="000000"/>
                          </a:solidFill>
                          <a:effectLst/>
                          <a:latin typeface="Calibri" pitchFamily="34" charset="0"/>
                        </a:rPr>
                        <a:t>SolidEdgeFileProperties</a:t>
                      </a:r>
                    </a:p>
                  </a:txBody>
                  <a:tcPr marL="7620" marR="7620" marT="7620" marB="0" anchor="b"/>
                </a:tc>
                <a:tc>
                  <a:txBody>
                    <a:bodyPr/>
                    <a:lstStyle/>
                    <a:p>
                      <a:pPr algn="l" fontAlgn="b"/>
                      <a:r>
                        <a:rPr lang="en-US" sz="1100" b="0" i="0" u="none" strike="noStrike">
                          <a:solidFill>
                            <a:srgbClr val="000000"/>
                          </a:solidFill>
                          <a:effectLst/>
                          <a:latin typeface="Calibri" pitchFamily="34" charset="0"/>
                        </a:rPr>
                        <a:t>Solid Edge File Properties Object Library</a:t>
                      </a:r>
                    </a:p>
                  </a:txBody>
                  <a:tcPr marL="7620" marR="7620" marT="7620" marB="0" anchor="b"/>
                </a:tc>
                <a:tc>
                  <a:txBody>
                    <a:bodyPr/>
                    <a:lstStyle/>
                    <a:p>
                      <a:pPr algn="l" fontAlgn="b"/>
                      <a:r>
                        <a:rPr lang="en-US" sz="1100" b="0" i="0" u="none" strike="noStrike">
                          <a:solidFill>
                            <a:srgbClr val="000000"/>
                          </a:solidFill>
                          <a:effectLst/>
                          <a:latin typeface="Calibri" pitchFamily="34" charset="0"/>
                        </a:rPr>
                        <a:t>PropAuto.dll </a:t>
                      </a:r>
                    </a:p>
                  </a:txBody>
                  <a:tcPr marL="7620" marR="7620" marT="7620" marB="0" anchor="b"/>
                </a:tc>
              </a:tr>
              <a:tr h="182880">
                <a:tc>
                  <a:txBody>
                    <a:bodyPr/>
                    <a:lstStyle/>
                    <a:p>
                      <a:pPr algn="l" fontAlgn="b"/>
                      <a:r>
                        <a:rPr lang="en-US" sz="1100" b="0" i="0" u="none" strike="noStrike">
                          <a:solidFill>
                            <a:srgbClr val="000000"/>
                          </a:solidFill>
                          <a:effectLst/>
                          <a:latin typeface="Calibri" pitchFamily="34" charset="0"/>
                        </a:rPr>
                        <a:t>RevisionManager</a:t>
                      </a:r>
                    </a:p>
                  </a:txBody>
                  <a:tcPr marL="7620" marR="7620" marT="7620" marB="0" anchor="b"/>
                </a:tc>
                <a:tc>
                  <a:txBody>
                    <a:bodyPr/>
                    <a:lstStyle/>
                    <a:p>
                      <a:pPr algn="l" fontAlgn="b"/>
                      <a:r>
                        <a:rPr lang="en-US" sz="1100" b="0" i="0" u="none" strike="noStrike">
                          <a:solidFill>
                            <a:srgbClr val="000000"/>
                          </a:solidFill>
                          <a:effectLst/>
                          <a:latin typeface="Calibri" pitchFamily="34" charset="0"/>
                        </a:rPr>
                        <a:t>Solid Edge Revision Manager Object Library</a:t>
                      </a:r>
                    </a:p>
                  </a:txBody>
                  <a:tcPr marL="7620" marR="7620" marT="7620" marB="0" anchor="b"/>
                </a:tc>
                <a:tc>
                  <a:txBody>
                    <a:bodyPr/>
                    <a:lstStyle/>
                    <a:p>
                      <a:pPr algn="l" fontAlgn="b"/>
                      <a:r>
                        <a:rPr lang="en-US" sz="1100" b="0" i="0" u="none" strike="noStrike" dirty="0" err="1">
                          <a:solidFill>
                            <a:srgbClr val="000000"/>
                          </a:solidFill>
                          <a:effectLst/>
                          <a:latin typeface="Calibri" pitchFamily="34" charset="0"/>
                        </a:rPr>
                        <a:t>RevMgr.tlb</a:t>
                      </a:r>
                      <a:endParaRPr lang="en-US" sz="1100" b="0" i="0" u="none" strike="noStrike" dirty="0">
                        <a:solidFill>
                          <a:srgbClr val="000000"/>
                        </a:solidFill>
                        <a:effectLst/>
                        <a:latin typeface="Calibri" pitchFamily="34" charset="0"/>
                      </a:endParaRPr>
                    </a:p>
                  </a:txBody>
                  <a:tcPr marL="7620" marR="7620" marT="7620" marB="0" anchor="b"/>
                </a:tc>
              </a:tr>
            </a:tbl>
          </a:graphicData>
        </a:graphic>
      </p:graphicFrame>
    </p:spTree>
    <p:extLst>
      <p:ext uri="{BB962C8B-B14F-4D97-AF65-F5344CB8AC3E}">
        <p14:creationId xmlns:p14="http://schemas.microsoft.com/office/powerpoint/2010/main" val="1367888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How to add references?</a:t>
            </a:r>
            <a:endParaRPr lang="en-US" dirty="0"/>
          </a:p>
        </p:txBody>
      </p:sp>
      <p:sp>
        <p:nvSpPr>
          <p:cNvPr id="3" name="Rectangle 2"/>
          <p:cNvSpPr/>
          <p:nvPr/>
        </p:nvSpPr>
        <p:spPr>
          <a:xfrm>
            <a:off x="287338" y="1426128"/>
            <a:ext cx="8688882" cy="1754326"/>
          </a:xfrm>
          <a:prstGeom prst="rect">
            <a:avLst/>
          </a:prstGeom>
        </p:spPr>
        <p:txBody>
          <a:bodyPr wrap="square">
            <a:spAutoFit/>
          </a:bodyPr>
          <a:lstStyle/>
          <a:p>
            <a:r>
              <a:rPr lang="en-US" dirty="0">
                <a:solidFill>
                  <a:schemeClr val="tx1"/>
                </a:solidFill>
              </a:rPr>
              <a:t>Before you can start working with the Solid Edge API, you'll need to add a reference to the type libraries that you'll be using. </a:t>
            </a:r>
            <a:endParaRPr lang="en-US" dirty="0" smtClean="0">
              <a:solidFill>
                <a:schemeClr val="tx1"/>
              </a:solidFill>
            </a:endParaRPr>
          </a:p>
          <a:p>
            <a:r>
              <a:rPr lang="en-US" dirty="0" smtClean="0">
                <a:solidFill>
                  <a:schemeClr val="tx1"/>
                </a:solidFill>
              </a:rPr>
              <a:t>Open the Solution that you had created in previous session.</a:t>
            </a:r>
          </a:p>
          <a:p>
            <a:r>
              <a:rPr lang="en-US" dirty="0" smtClean="0">
                <a:solidFill>
                  <a:schemeClr val="tx1"/>
                </a:solidFill>
              </a:rPr>
              <a:t>You </a:t>
            </a:r>
            <a:r>
              <a:rPr lang="en-US" dirty="0">
                <a:solidFill>
                  <a:schemeClr val="tx1"/>
                </a:solidFill>
              </a:rPr>
              <a:t>can begin by selecting Project -&gt; Add Reference from the main menu in Visual Studio .NET. </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3048000"/>
            <a:ext cx="2851785" cy="336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21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How to add references?</a:t>
            </a:r>
          </a:p>
        </p:txBody>
      </p:sp>
      <p:sp>
        <p:nvSpPr>
          <p:cNvPr id="5" name="Rectangle 4"/>
          <p:cNvSpPr/>
          <p:nvPr/>
        </p:nvSpPr>
        <p:spPr>
          <a:xfrm>
            <a:off x="287337" y="1297567"/>
            <a:ext cx="8613381" cy="923330"/>
          </a:xfrm>
          <a:prstGeom prst="rect">
            <a:avLst/>
          </a:prstGeom>
        </p:spPr>
        <p:txBody>
          <a:bodyPr wrap="square">
            <a:spAutoFit/>
          </a:bodyPr>
          <a:lstStyle/>
          <a:p>
            <a:r>
              <a:rPr lang="en-US" dirty="0">
                <a:solidFill>
                  <a:schemeClr val="tx1"/>
                </a:solidFill>
              </a:rPr>
              <a:t>The Add Reference dialog window will appear. You will first need to click the COM tab. Scroll down until you get to the Solid Edge Type Libraries. Select the Solid Edge Framework Type Library as shown below. </a:t>
            </a:r>
          </a:p>
        </p:txBody>
      </p:sp>
      <p:sp>
        <p:nvSpPr>
          <p:cNvPr id="3" name="Rectangle 2"/>
          <p:cNvSpPr/>
          <p:nvPr/>
        </p:nvSpPr>
        <p:spPr>
          <a:xfrm>
            <a:off x="287338" y="4724400"/>
            <a:ext cx="8613380" cy="1754326"/>
          </a:xfrm>
          <a:prstGeom prst="rect">
            <a:avLst/>
          </a:prstGeom>
        </p:spPr>
        <p:txBody>
          <a:bodyPr wrap="square">
            <a:spAutoFit/>
          </a:bodyPr>
          <a:lstStyle/>
          <a:p>
            <a:r>
              <a:rPr lang="en-US" dirty="0">
                <a:solidFill>
                  <a:schemeClr val="tx1"/>
                </a:solidFill>
              </a:rPr>
              <a:t>When you add a COM reference in .NET, Visual </a:t>
            </a:r>
            <a:r>
              <a:rPr lang="en-US" dirty="0" smtClean="0">
                <a:solidFill>
                  <a:schemeClr val="tx1"/>
                </a:solidFill>
              </a:rPr>
              <a:t>Studio actually </a:t>
            </a:r>
            <a:r>
              <a:rPr lang="en-US" dirty="0">
                <a:solidFill>
                  <a:schemeClr val="tx1"/>
                </a:solidFill>
              </a:rPr>
              <a:t>calls a Type Library Importer program that generates an "Interop Assembly" for your project to use. This also means that your executable will forever and always dependent upon the generated interop assembly. If you plan on deploying your application to users, you'll need to be sure to include any interop assemblies that you've generated for your project.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362" y="2186506"/>
            <a:ext cx="3783330" cy="262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316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Solid Edge Assembly Type </a:t>
            </a:r>
            <a:r>
              <a:rPr lang="en-US" dirty="0"/>
              <a:t>Library (</a:t>
            </a:r>
            <a:r>
              <a:rPr lang="en-US" dirty="0" err="1" smtClean="0"/>
              <a:t>assembly.tlb</a:t>
            </a:r>
            <a:r>
              <a:rPr lang="en-US" dirty="0" smtClean="0"/>
              <a:t>)</a:t>
            </a:r>
            <a:endParaRPr lang="en-US" dirty="0"/>
          </a:p>
        </p:txBody>
      </p:sp>
      <p:sp>
        <p:nvSpPr>
          <p:cNvPr id="5" name="Content Placeholder 2"/>
          <p:cNvSpPr>
            <a:spLocks noGrp="1"/>
          </p:cNvSpPr>
          <p:nvPr>
            <p:ph idx="4294967295"/>
          </p:nvPr>
        </p:nvSpPr>
        <p:spPr>
          <a:xfrm>
            <a:off x="533400" y="1524000"/>
            <a:ext cx="8208962" cy="1905000"/>
          </a:xfrm>
        </p:spPr>
        <p:txBody>
          <a:bodyPr/>
          <a:lstStyle/>
          <a:p>
            <a:endParaRPr lang="en-US" b="0" dirty="0" smtClean="0"/>
          </a:p>
          <a:p>
            <a:r>
              <a:rPr lang="en-US" b="0" dirty="0" smtClean="0"/>
              <a:t>The </a:t>
            </a:r>
            <a:r>
              <a:rPr lang="en-US" b="0" dirty="0" err="1"/>
              <a:t>SolidEdgeAssembly</a:t>
            </a:r>
            <a:r>
              <a:rPr lang="en-US" b="0" dirty="0"/>
              <a:t> type library contains interfaces related to the 3-D Assembly environment. </a:t>
            </a:r>
            <a:endParaRPr lang="en-US" b="0" dirty="0" smtClean="0"/>
          </a:p>
          <a:p>
            <a:r>
              <a:rPr lang="en-US" b="0" dirty="0" smtClean="0"/>
              <a:t>The </a:t>
            </a:r>
            <a:r>
              <a:rPr lang="en-US" b="0" dirty="0"/>
              <a:t>most important interface in this type library is the </a:t>
            </a:r>
            <a:r>
              <a:rPr lang="en-US" b="0" dirty="0" err="1"/>
              <a:t>SolidEdgeAssembly.AssemblyDocument</a:t>
            </a:r>
            <a:r>
              <a:rPr lang="en-US" b="0" dirty="0"/>
              <a:t> interface. This interface allows you to work directly with assembly document types in Solid Edge. </a:t>
            </a:r>
            <a:endParaRPr lang="en-US" b="0" dirty="0" smtClean="0"/>
          </a:p>
        </p:txBody>
      </p:sp>
    </p:spTree>
    <p:extLst>
      <p:ext uri="{BB962C8B-B14F-4D97-AF65-F5344CB8AC3E}">
        <p14:creationId xmlns:p14="http://schemas.microsoft.com/office/powerpoint/2010/main" val="57138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smtClean="0"/>
              <a:t>Solid Edge Constants Type Library (</a:t>
            </a:r>
            <a:r>
              <a:rPr lang="en-US" dirty="0" err="1" smtClean="0"/>
              <a:t>constant.tlb</a:t>
            </a:r>
            <a:r>
              <a:rPr lang="en-US" dirty="0" smtClean="0"/>
              <a:t>)</a:t>
            </a:r>
            <a:endParaRPr lang="en-US" dirty="0"/>
          </a:p>
        </p:txBody>
      </p:sp>
      <p:sp>
        <p:nvSpPr>
          <p:cNvPr id="5" name="Content Placeholder 2"/>
          <p:cNvSpPr>
            <a:spLocks noGrp="1"/>
          </p:cNvSpPr>
          <p:nvPr>
            <p:ph idx="1"/>
          </p:nvPr>
        </p:nvSpPr>
        <p:spPr>
          <a:xfrm>
            <a:off x="539750" y="1519771"/>
            <a:ext cx="8208963" cy="2595029"/>
          </a:xfrm>
        </p:spPr>
        <p:txBody>
          <a:bodyPr/>
          <a:lstStyle/>
          <a:p>
            <a:r>
              <a:rPr lang="en-US" b="0" dirty="0"/>
              <a:t>This type library is exclusively for global enumerations. </a:t>
            </a:r>
            <a:endParaRPr lang="en-US" b="0" dirty="0" smtClean="0"/>
          </a:p>
          <a:p>
            <a:r>
              <a:rPr lang="en-US" b="0" dirty="0" err="1"/>
              <a:t>e.g</a:t>
            </a:r>
            <a:r>
              <a:rPr lang="en-US" b="0" dirty="0"/>
              <a:t>: </a:t>
            </a:r>
            <a:r>
              <a:rPr lang="en-US" b="0" dirty="0" err="1"/>
              <a:t>igRight</a:t>
            </a:r>
            <a:r>
              <a:rPr lang="en-US" b="0" dirty="0"/>
              <a:t>, </a:t>
            </a:r>
            <a:r>
              <a:rPr lang="en-US" b="0" dirty="0" err="1"/>
              <a:t>igUnitDistance</a:t>
            </a:r>
            <a:r>
              <a:rPr lang="en-US" b="0" dirty="0"/>
              <a:t>, </a:t>
            </a:r>
            <a:r>
              <a:rPr lang="en-US" b="0" dirty="0" err="1"/>
              <a:t>etc</a:t>
            </a:r>
            <a:endParaRPr lang="en-US" b="0" dirty="0"/>
          </a:p>
          <a:p>
            <a:endParaRPr lang="en-US" b="0" dirty="0"/>
          </a:p>
          <a:p>
            <a:r>
              <a:rPr lang="en-US" b="0" dirty="0" smtClean="0"/>
              <a:t>Oleview.exe </a:t>
            </a:r>
            <a:r>
              <a:rPr lang="en-US" b="0" dirty="0"/>
              <a:t>is a great way to view these enumerations and their values. </a:t>
            </a:r>
            <a:endParaRPr lang="en-US" b="0" dirty="0" smtClean="0"/>
          </a:p>
          <a:p>
            <a:endParaRPr lang="en-US" b="0" dirty="0"/>
          </a:p>
          <a:p>
            <a:r>
              <a:rPr lang="en-US" b="0" dirty="0" smtClean="0"/>
              <a:t>You </a:t>
            </a:r>
            <a:r>
              <a:rPr lang="en-US" b="0" dirty="0"/>
              <a:t>should be aware that some of the enumerations defined in this type library are duplicated in other type libraries. </a:t>
            </a:r>
            <a:endParaRPr lang="en-US" b="0" dirty="0" smtClean="0"/>
          </a:p>
          <a:p>
            <a:endParaRPr lang="en-US" dirty="0"/>
          </a:p>
        </p:txBody>
      </p:sp>
    </p:spTree>
    <p:extLst>
      <p:ext uri="{BB962C8B-B14F-4D97-AF65-F5344CB8AC3E}">
        <p14:creationId xmlns:p14="http://schemas.microsoft.com/office/powerpoint/2010/main" val="3348733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115000"/>
              </a:lnSpc>
              <a:spcBef>
                <a:spcPts val="0"/>
              </a:spcBef>
              <a:spcAft>
                <a:spcPts val="0"/>
              </a:spcAft>
              <a:defRPr/>
            </a:pPr>
            <a:r>
              <a:rPr lang="en-US" dirty="0"/>
              <a:t>Solid Edge Drafts Type Library</a:t>
            </a:r>
          </a:p>
        </p:txBody>
      </p:sp>
      <p:sp>
        <p:nvSpPr>
          <p:cNvPr id="5" name="Content Placeholder 2"/>
          <p:cNvSpPr>
            <a:spLocks noGrp="1"/>
          </p:cNvSpPr>
          <p:nvPr>
            <p:ph idx="1"/>
          </p:nvPr>
        </p:nvSpPr>
        <p:spPr>
          <a:xfrm>
            <a:off x="539750" y="1590675"/>
            <a:ext cx="8208963" cy="2143125"/>
          </a:xfrm>
        </p:spPr>
        <p:txBody>
          <a:bodyPr/>
          <a:lstStyle/>
          <a:p>
            <a:r>
              <a:rPr lang="en-US" b="0" dirty="0"/>
              <a:t>The </a:t>
            </a:r>
            <a:r>
              <a:rPr lang="en-US" b="0" dirty="0" err="1"/>
              <a:t>SolidEdgeDraft</a:t>
            </a:r>
            <a:r>
              <a:rPr lang="en-US" b="0" dirty="0"/>
              <a:t> type library contains interfaces related to the 2-D Draft environment. </a:t>
            </a:r>
            <a:endParaRPr lang="en-US" b="0" dirty="0" smtClean="0"/>
          </a:p>
          <a:p>
            <a:endParaRPr lang="en-US" b="0" dirty="0" smtClean="0"/>
          </a:p>
          <a:p>
            <a:r>
              <a:rPr lang="en-US" b="0" dirty="0" smtClean="0"/>
              <a:t>The </a:t>
            </a:r>
            <a:r>
              <a:rPr lang="en-US" b="0" dirty="0"/>
              <a:t>most important interface in this type library is the </a:t>
            </a:r>
            <a:r>
              <a:rPr lang="en-US" b="0" dirty="0" err="1"/>
              <a:t>SolidEdgeAssembly.DraftDocument</a:t>
            </a:r>
            <a:r>
              <a:rPr lang="en-US" b="0" dirty="0"/>
              <a:t> interface. </a:t>
            </a:r>
            <a:r>
              <a:rPr lang="en-US" b="0" dirty="0" smtClean="0"/>
              <a:t>This </a:t>
            </a:r>
            <a:r>
              <a:rPr lang="en-US" b="0" dirty="0"/>
              <a:t>interface allows you to work directly with draft document types in Solid Edge. </a:t>
            </a:r>
            <a:endParaRPr lang="en-US" dirty="0"/>
          </a:p>
        </p:txBody>
      </p:sp>
    </p:spTree>
    <p:extLst>
      <p:ext uri="{BB962C8B-B14F-4D97-AF65-F5344CB8AC3E}">
        <p14:creationId xmlns:p14="http://schemas.microsoft.com/office/powerpoint/2010/main" val="2579346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720"/>
  <p:tag name="CDT_PROT_HEIGHT" val="99,87504"/>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906"/>
  <p:tag name="CDT_PROT_LEFT" val="0"/>
  <p:tag name="CDT_PROT_WIDTH" val="200,7495"/>
  <p:tag name="CDT_PROT_HEIGHT" val="20,4094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4-42,5-181,5-317,5"/>
  <p:tag name="CDT_MASTERSHAPE5" val="6:304-371,375-181,5-317,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5-181,375-261"/>
  <p:tag name="CDT_MASTERSHAPE4" val="12:304-42,5-181,5-260,6249"/>
  <p:tag name="CDT_MASTERSHAPE5" val="15:304-314,4999-181,5-261,0001"/>
  <p:tag name="CDT_MASTERSHAPE6" val="9:111,25-586,8279-374,25-102,0471"/>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720"/>
  <p:tag name="CDT_PROT_HEIGHT" val="34"/>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0-0-0-0"/>
  <p:tag name="CDT_MASTERSHAPE11" val="3:0-0-0-0"/>
  <p:tag name="CDT_MASTERSHAPE12" val="4:0-0-0-0"/>
  <p:tag name="CDT_MASTERSHAPE13" val="5:0-0-0-0"/>
  <p:tag name="CDT_MASTERSHAPE14" val="6:0-0-0-0"/>
  <p:tag name="CDT_MASTERSHAPE15" val="8:0-0-0-0"/>
  <p:tag name="CDT_MASTERSHAPE16" val="10:0-0-0-0"/>
  <p:tag name="CDT_MASTERSHAPE17" val="15:0-0-0-0"/>
  <p:tag name="CDT_MASTERSHAPE18" val="16:0-0-0-0"/>
  <p:tag name="CDT_MASTERSHAPE19" val="17:0-0-0-0"/>
  <p:tag name="CDT_MASTERSHAPE20" val="18:0-0-0-0"/>
  <p:tag name="CDT_MASTERSHAPE21" val="19:0-0-0-0"/>
  <p:tag name="CDT_MASTERSHAPE22" val="20:0-0-0-0"/>
  <p:tag name="CDT_MASTERSHAPE23" val="21:0-0-0-0"/>
  <p:tag name="CDT_MASTERSHAPE24" val="22:0-0-0-0"/>
  <p:tag name="CDT_MASTERSHAPE25" val="23:0-0-0-0"/>
  <p:tag name="CDT_MASTERSHAPE26" val="24:0-0-0-0"/>
  <p:tag name="CDT_MASTERSHAPE27" val="25:0-0-0-0"/>
  <p:tag name="CDT_MASTERSHAPE28" val="26:0-0-0-0"/>
  <p:tag name="CDT_MASTERSHAPE29" val="27:0-0-0-0"/>
  <p:tag name="CDT_MASTERSHAPE30" val="28:0-0-0-0"/>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19,75"/>
  <p:tag name="CDT_PROT_WIDTH" val="700,25"/>
  <p:tag name="CDT_PROT_HEIGHT" val="116,9738"/>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487"/>
  <p:tag name="CDT_PROT_LEFT" val="19,75"/>
  <p:tag name="CDT_PROT_WIDTH" val="700,25"/>
  <p:tag name="CDT_PROT_HEIGHT" val="30,95134"/>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42,5"/>
  <p:tag name="CDT_PROT_WIDTH" val="136,063"/>
  <p:tag name="CDT_PROT_HEIGHT" val="76,20732"/>
</p:tagLst>
</file>

<file path=ppt/tags/tag3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4"/>
  <p:tag name="CDT_TARGETSHAPE_NEW" val="1"/>
  <p:tag name="CDT_PROT" val="3"/>
  <p:tag name="CDT_PROT_TOP" val="485,5"/>
  <p:tag name="CDT_PROT_LEFT" val="0"/>
  <p:tag name="CDT_PROT_WIDTH" val="720"/>
  <p:tag name="CDT_PROT_HEIGHT" val="34"/>
</p:tagLst>
</file>

<file path=ppt/tags/tag3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PROT" val="5"/>
  <p:tag name="CDT_PROT_TOP" val="326,7501"/>
  <p:tag name="CDT_PROT_LEFT" val="19,75"/>
  <p:tag name="CDT_PROT_WIDTH" val="700,25"/>
  <p:tag name="CDT_PROT_HEIGHT" val="116,9738"/>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PROT" val="2"/>
  <p:tag name="CDT_PROT_TOP" val="295,7987"/>
  <p:tag name="CDT_PROT_LEFT" val="19,75"/>
  <p:tag name="CDT_PROT_WIDTH" val="700,25"/>
  <p:tag name="CDT_PROT_HEIGHT" val="30,95134"/>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
  <p:tag name="CDT_PROT_WIDTH" val="113,375"/>
  <p:tag name="CDT_PROT_HEIGHT" val="63,37504"/>
</p:tagLst>
</file>

<file path=ppt/tags/tag3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111,25"/>
  <p:tag name="CDT_PROT_LEFT" val="42,50008"/>
  <p:tag name="CDT_PROT_WIDTH" val="646,3751"/>
  <p:tag name="CDT_PROT_HEIGHT" val="374,2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71,3751"/>
  <p:tag name="CDT_PROT_WIDTH" val="348,625"/>
  <p:tag name="CDT_PROT_HEIGHT" val="374,25"/>
</p:tagLst>
</file>

<file path=ppt/tags/tag4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2.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60"/>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PROT" val="2"/>
  <p:tag name="CDT_PROT_TOP" val="111,25"/>
  <p:tag name="CDT_PROT_LEFT" val="371,3751"/>
  <p:tag name="CDT_PROT_WIDTH" val="348,625"/>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0008"/>
  <p:tag name="CDT_PROT_WIDTH" val="646,3751"/>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906"/>
  <p:tag name="CDT_PROT_LEFT" val="0"/>
  <p:tag name="CDT_PROT_WIDTH" val="98,37409"/>
  <p:tag name="CDT_PROT_HEIGHT" val="20,4094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646,3751"/>
  <p:tag name="CDT_PROT_HEIGHT" val="181,37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646,3751"/>
  <p:tag name="CDT_PROT_HEIGHT" val="181,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906"/>
  <p:tag name="CDT_PROT_LEFT" val="212,1243"/>
  <p:tag name="CDT_PROT_WIDTH" val="507,8756"/>
  <p:tag name="CDT_PROT_HEIGHT" val="20,4094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317,5"/>
  <p:tag name="CDT_PROT_HEIGHT" val="181,37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1,375"/>
  <p:tag name="CDT_PROT_WIDTH" val="31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317,5"/>
  <p:tag name="CDT_PROT_HEIGHT" val="181,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1,375"/>
  <p:tag name="CDT_PROT_WIDTH" val="31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3"/>
  <p:tag name="CDT_PROT_TOP" val="0"/>
  <p:tag name="CDT_PROT_LEFT" val="575,5001"/>
  <p:tag name="CDT_PROT_WIDTH" val="113,375"/>
  <p:tag name="CDT_PROT_HEIGHT" val="63,50016"/>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533"/>
  <p:tag name="CDT_PROT_HEIGHT" val="374,25"/>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60,6249"/>
  <p:tag name="CDT_PROT_HEIGHT" val="374,25"/>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14,4999"/>
  <p:tag name="CDT_PROT_WIDTH" val="261,0001"/>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533"/>
  <p:tag name="CDT_PROT_HEIGHT" val="181,375"/>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2,5"/>
  <p:tag name="CDT_PROT_WIDTH" val="533"/>
  <p:tag name="CDT_PROT_HEIGHT" val="181,5"/>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2,5"/>
  <p:tag name="CDT_PROT_WIDTH" val="260,6249"/>
  <p:tag name="CDT_PROT_HEIGHT" val="181,375"/>
</p:tagLst>
</file>

<file path=ppt/tags/tag82.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111,2501"/>
  <p:tag name="CDT_PROT_LEFT" val="314,5"/>
  <p:tag name="CDT_PROT_WIDTH" val="261"/>
  <p:tag name="CDT_PROT_HEIGHT" val="181,375"/>
</p:tagLst>
</file>

<file path=ppt/tags/tag83.xml><?xml version="1.0" encoding="utf-8"?>
<p:tagLst xmlns:a="http://schemas.openxmlformats.org/drawingml/2006/main" xmlns:r="http://schemas.openxmlformats.org/officeDocument/2006/relationships" xmlns:p="http://schemas.openxmlformats.org/presentationml/2006/main">
  <p:tag name="CDT_DELETE_ONEVENT_NEWPRES" val="False"/>
  <p:tag name="CDT_PROT" val="2"/>
  <p:tag name="CDT_PROT_TOP" val="304"/>
  <p:tag name="CDT_PROT_LEFT" val="42,5"/>
  <p:tag name="CDT_PROT_WIDTH" val="260,6249"/>
  <p:tag name="CDT_PROT_HEIGHT" val="181,5"/>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14,4999"/>
  <p:tag name="CDT_PROT_WIDTH" val="261,0001"/>
  <p:tag name="CDT_PROT_HEIGHT" val="181,5"/>
</p:tagLst>
</file>

<file path=ppt/tags/tag8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586,8279"/>
  <p:tag name="CDT_PROT_WIDTH" val="102,047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6"/>
  <p:tag name="CDT_TARGETSHAPE_NEW" val="2"/>
  <p:tag name="CDT_PROT" val="3"/>
  <p:tag name="CDT_PROT_TOP" val="0"/>
  <p:tag name="CDT_PROT_LEFT" val="360"/>
  <p:tag name="CDT_PROT_WIDTH" val="0,1250394"/>
  <p:tag name="CDT_PROT_HEIGHT" val="0,1250394"/>
</p:tagLst>
</file>

<file path=ppt/theme/theme1.xml><?xml version="1.0" encoding="utf-8"?>
<a:theme xmlns:a="http://schemas.openxmlformats.org/drawingml/2006/main" name="SIM_PPT_4x3_Examples_Jan_2014">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Free Content</Name>
  <PpLayout>11</PpLayout>
  <Index>9</Index>
</p4ppTag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p4ppTags>
  <Name>Image + Index/Contact</Name>
  <PpLayout>32</PpLayout>
  <Index>7</Index>
</p4ppTags>
</file>

<file path=customXml/item12.xml><?xml version="1.0" encoding="utf-8"?>
<p4ppTags>
  <Name>Two columns</Name>
  <PpLayout>29</PpLayout>
  <Index>12</Index>
</p4ppTags>
</file>

<file path=customXml/item13.xml><?xml version="1.0" encoding="utf-8"?>
<p4ppTags>
  <Name>Chapter title (big bar down)</Name>
  <PpLayout>1</PpLayout>
  <Index>5</Index>
</p4ppTags>
</file>

<file path=customXml/item14.xml><?xml version="1.0" encoding="utf-8"?>
<p4ppTags>
  <Name>Free Content + Navigation</Name>
  <PpLayout>32</PpLayout>
  <Index>16</Index>
</p4ppTags>
</file>

<file path=customXml/item15.xml><?xml version="1.0" encoding="utf-8"?>
<p4ppTags>
  <Name>One object (small)</Name>
  <PpLayout>16</PpLayout>
  <Index>11</Index>
</p4ppTags>
</file>

<file path=customXml/item16.xml><?xml version="1.0" encoding="utf-8"?>
<p4ppTags>
  <Name>Four objects + Navigation</Name>
  <PpLayout>32</PpLayout>
  <Index>20</Index>
</p4ppTags>
</file>

<file path=customXml/item17.xml><?xml version="1.0" encoding="utf-8"?>
<p4ppTags>
  <Name>Title (big bar down)</Name>
  <PpLayout>1</PpLayout>
  <Index>1</Index>
</p4ppTags>
</file>

<file path=customXml/item18.xml><?xml version="1.0" encoding="utf-8"?>
<p4ppTags>
  <Name>One object (large)</Name>
  <PpLayout>16</PpLayout>
  <Index>10</Index>
</p4ppTags>
</file>

<file path=customXml/item19.xml><?xml version="1.0" encoding="utf-8"?>
<p4ppTags>
  <Name>Four objects</Name>
  <PpLayout>24</PpLayout>
  <Index>15</Index>
</p4ppTags>
</file>

<file path=customXml/item2.xml><?xml version="1.0" encoding="utf-8"?>
<p4ppTags>
  <Name>Three columns</Name>
  <PpLayout>32</PpLayout>
  <Index>14</Index>
</p4ppTags>
</file>

<file path=customXml/item3.xml><?xml version="1.0" encoding="utf-8"?>
<p4ppTags>
  <Name>Two rows + Navigation</Name>
  <PpLayout>32</PpLayout>
  <Index>19</Index>
</p4ppTags>
</file>

<file path=customXml/item4.xml><?xml version="1.0" encoding="utf-8"?>
<ct:contentTypeSchema xmlns:ct="http://schemas.microsoft.com/office/2006/metadata/contentType" xmlns:ma="http://schemas.microsoft.com/office/2006/metadata/properties/metaAttributes" ct:_="" ma:_="" ma:contentTypeName="Document" ma:contentTypeID="0x010100F767CD561B52CA4E8ACB2552DF311DBD" ma:contentTypeVersion="0" ma:contentTypeDescription="Create a new document." ma:contentTypeScope="" ma:versionID="ff014eb9feb60f349ba0297bcd275fc5">
  <xsd:schema xmlns:xsd="http://www.w3.org/2001/XMLSchema" xmlns:p="http://schemas.microsoft.com/office/2006/metadata/properties" xmlns:ns2="56CD67F7-521B-4ECA-8ACB-2552DF311DBD" targetNamespace="http://schemas.microsoft.com/office/2006/metadata/properties" ma:root="true" ma:fieldsID="ce4af78112710cac8fefddd6f682f228" ns2:_="">
    <xsd:import namespace="56CD67F7-521B-4ECA-8ACB-2552DF311DBD"/>
    <xsd:element name="properties">
      <xsd:complexType>
        <xsd:sequence>
          <xsd:element name="documentManagement">
            <xsd:complexType>
              <xsd:all>
                <xsd:element ref="ns2:Parent_x0020_ID" minOccurs="0"/>
                <xsd:element ref="ns2:Parent_x0020_Type"/>
                <xsd:element ref="ns2:Document_x0020_ID"/>
                <xsd:element ref="ns2:Rev"/>
                <xsd:element ref="ns2:Description0"/>
                <xsd:element ref="ns2:Document_x0020_Type"/>
                <xsd:element ref="ns2:SE_x0020_Release"/>
              </xsd:all>
            </xsd:complexType>
          </xsd:element>
        </xsd:sequence>
      </xsd:complexType>
    </xsd:element>
  </xsd:schema>
  <xsd:schema xmlns:xsd="http://www.w3.org/2001/XMLSchema" xmlns:dms="http://schemas.microsoft.com/office/2006/documentManagement/types" targetNamespace="56CD67F7-521B-4ECA-8ACB-2552DF311DBD" elementFormDefault="qualified">
    <xsd:import namespace="http://schemas.microsoft.com/office/2006/documentManagement/types"/>
    <xsd:element name="Parent_x0020_ID" ma:index="8" nillable="true" ma:displayName="Parent ID" ma:internalName="Parent_x0020_ID">
      <xsd:simpleType>
        <xsd:restriction base="dms:Number"/>
      </xsd:simpleType>
    </xsd:element>
    <xsd:element name="Parent_x0020_Type" ma:index="9" ma:displayName="Parent Type" ma:format="Dropdown" ma:internalName="Parent_x0020_Type">
      <xsd:simpleType>
        <xsd:restriction base="dms:Choice">
          <xsd:enumeration value="None"/>
          <xsd:enumeration value="Task"/>
          <xsd:enumeration value="Project"/>
          <xsd:enumeration value="Theme"/>
          <xsd:enumeration value="Release"/>
        </xsd:restriction>
      </xsd:simpleType>
    </xsd:element>
    <xsd:element name="Document_x0020_ID" ma:index="10" ma:displayName="Document ID" ma:decimals="0" ma:internalName="Document_x0020_ID">
      <xsd:simpleType>
        <xsd:restriction base="dms:Number"/>
      </xsd:simpleType>
    </xsd:element>
    <xsd:element name="Rev" ma:index="11" ma:displayName="Rev" ma:decimals="0" ma:internalName="Rev">
      <xsd:simpleType>
        <xsd:restriction base="dms:Number"/>
      </xsd:simpleType>
    </xsd:element>
    <xsd:element name="Description0" ma:index="12" ma:displayName="Description" ma:internalName="Description0">
      <xsd:simpleType>
        <xsd:restriction base="dms:Note"/>
      </xsd:simpleType>
    </xsd:element>
    <xsd:element name="Document_x0020_Type" ma:index="13" ma:displayName="Document Type" ma:format="Dropdown" ma:internalName="Document_x0020_Type">
      <xsd:simpleType>
        <xsd:restriction base="dms:Choice">
          <xsd:enumeration value="Plan-Concept"/>
          <xsd:enumeration value="Plan-CmdSpec"/>
          <xsd:enumeration value="Plan-ReqSpec"/>
          <xsd:enumeration value="Plan-EnvSpec"/>
          <xsd:enumeration value="Plan-UIQC"/>
          <xsd:enumeration value="Plan-UseTestPlan"/>
          <xsd:enumeration value="Plan-UseReport"/>
          <xsd:enumeration value="Plan-OvrSpec"/>
          <xsd:enumeration value="Dev-DgnSpec"/>
          <xsd:enumeration value="Dev-APISpec"/>
          <xsd:enumeration value="Dev-TechNote"/>
          <xsd:enumeration value="Cert-TestPlan"/>
          <xsd:enumeration value="Cert-Testcase"/>
          <xsd:enumeration value="Cert-ATPResults"/>
          <xsd:enumeration value="Cert-BetaReport"/>
          <xsd:enumeration value="Release"/>
          <xsd:enumeration value="Review"/>
          <xsd:enumeration value="Template"/>
          <xsd:enumeration value="Commitment"/>
        </xsd:restriction>
      </xsd:simpleType>
    </xsd:element>
    <xsd:element name="SE_x0020_Release" ma:index="14" ma:displayName="SE Release" ma:default="" ma:format="Dropdown" ma:internalName="SE_x0020_Release">
      <xsd:simpleType>
        <xsd:restriction base="dms:Choice">
          <xsd:enumeration value="None"/>
          <xsd:enumeration value="V107"/>
          <xsd:enumeration value="V106"/>
          <xsd:enumeration value="V105"/>
          <xsd:enumeration value="V104"/>
          <xsd:enumeration value="V103"/>
          <xsd:enumeration value="V102"/>
          <xsd:enumeration value="V21"/>
          <xsd:enumeration value="V20"/>
          <xsd:enumeration value="V19"/>
          <xsd:enumeration value="V18"/>
          <xsd:enumeration value="V17"/>
          <xsd:enumeration value="V16"/>
          <xsd:enumeration value="V15"/>
          <xsd:enumeration value="V14"/>
          <xsd:enumeration value="V12"/>
          <xsd:enumeration value="V11"/>
          <xsd:enumeration value="V10"/>
          <xsd:enumeration value="Futur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5.xml><?xml version="1.0" encoding="utf-8"?>
<p4ppTags>
  <Name>Text + Index</Name>
  <PpLayout>32</PpLayout>
  <Index>8</Index>
</p4ppTags>
</file>

<file path=customXml/item6.xml><?xml version="1.0" encoding="utf-8"?>
<p4ppTags>
  <Name>Two rows</Name>
  <PpLayout>32</PpLayout>
  <Index>13</Index>
</p4ppTags>
</file>

<file path=customXml/item7.xml><?xml version="1.0" encoding="utf-8"?>
<p4ppTags>
  <Name>Two columns + Navigation</Name>
  <PpLayout>32</PpLayout>
  <Index>18</Index>
</p4ppTags>
</file>

<file path=customXml/item8.xml><?xml version="1.0" encoding="utf-8"?>
<p:properties xmlns:p="http://schemas.microsoft.com/office/2006/metadata/properties" xmlns:xsi="http://www.w3.org/2001/XMLSchema-instance">
  <documentManagement>
    <Document_x0020_ID xmlns="56CD67F7-521B-4ECA-8ACB-2552DF311DBD">22044</Document_x0020_ID>
    <Parent_x0020_ID xmlns="56CD67F7-521B-4ECA-8ACB-2552DF311DBD" xsi:nil="true"/>
    <Description0 xmlns="56CD67F7-521B-4ECA-8ACB-2552DF311DBD">SEU 2014 - Understanding Solid Edge Type Libraries</Description0>
    <Parent_x0020_Type xmlns="56CD67F7-521B-4ECA-8ACB-2552DF311DBD">None</Parent_x0020_Type>
    <SE_x0020_Release xmlns="56CD67F7-521B-4ECA-8ACB-2552DF311DBD">V107</SE_x0020_Release>
    <Document_x0020_Type xmlns="56CD67F7-521B-4ECA-8ACB-2552DF311DBD">Plan-Concept</Document_x0020_Type>
    <Rev xmlns="56CD67F7-521B-4ECA-8ACB-2552DF311DBD">0</Rev>
  </documentManagement>
</p:properties>
</file>

<file path=customXml/item9.xml><?xml version="1.0" encoding="utf-8"?>
<p4ppTags>
  <Name>One object (small) + Navigation</Name>
  <PpLayout>32</PpLayout>
  <Index>17</Index>
</p4ppTags>
</file>

<file path=customXml/itemProps1.xml><?xml version="1.0" encoding="utf-8"?>
<ds:datastoreItem xmlns:ds="http://schemas.openxmlformats.org/officeDocument/2006/customXml" ds:itemID="{B7D8162B-4372-406F-949E-8E48A90C76B5}">
  <ds:schemaRefs/>
</ds:datastoreItem>
</file>

<file path=customXml/itemProps10.xml><?xml version="1.0" encoding="utf-8"?>
<ds:datastoreItem xmlns:ds="http://schemas.openxmlformats.org/officeDocument/2006/customXml" ds:itemID="{6030A76C-432A-434E-A64A-FEB0CB6AC3BC}">
  <ds:schemaRefs>
    <ds:schemaRef ds:uri="http://schemas.microsoft.com/sharepoint/v3/contenttype/forms"/>
  </ds:schemaRefs>
</ds:datastoreItem>
</file>

<file path=customXml/itemProps11.xml><?xml version="1.0" encoding="utf-8"?>
<ds:datastoreItem xmlns:ds="http://schemas.openxmlformats.org/officeDocument/2006/customXml" ds:itemID="{FE08030F-1715-4BA1-A88A-C5A70DCFA8BF}">
  <ds:schemaRefs/>
</ds:datastoreItem>
</file>

<file path=customXml/itemProps12.xml><?xml version="1.0" encoding="utf-8"?>
<ds:datastoreItem xmlns:ds="http://schemas.openxmlformats.org/officeDocument/2006/customXml" ds:itemID="{CBAFDAFE-F795-4E2F-AA93-C0A432515128}">
  <ds:schemaRefs/>
</ds:datastoreItem>
</file>

<file path=customXml/itemProps13.xml><?xml version="1.0" encoding="utf-8"?>
<ds:datastoreItem xmlns:ds="http://schemas.openxmlformats.org/officeDocument/2006/customXml" ds:itemID="{BB738EEB-9827-48BC-86B0-17DEEC300FFB}">
  <ds:schemaRefs/>
</ds:datastoreItem>
</file>

<file path=customXml/itemProps14.xml><?xml version="1.0" encoding="utf-8"?>
<ds:datastoreItem xmlns:ds="http://schemas.openxmlformats.org/officeDocument/2006/customXml" ds:itemID="{30F0FCCA-C012-4B2D-B988-B2D073D5B1AF}">
  <ds:schemaRefs/>
</ds:datastoreItem>
</file>

<file path=customXml/itemProps15.xml><?xml version="1.0" encoding="utf-8"?>
<ds:datastoreItem xmlns:ds="http://schemas.openxmlformats.org/officeDocument/2006/customXml" ds:itemID="{82DECFB7-EFA1-4180-8284-6C74C3661E84}">
  <ds:schemaRefs/>
</ds:datastoreItem>
</file>

<file path=customXml/itemProps16.xml><?xml version="1.0" encoding="utf-8"?>
<ds:datastoreItem xmlns:ds="http://schemas.openxmlformats.org/officeDocument/2006/customXml" ds:itemID="{499C30B0-F275-4B76-9CEF-F5BD34C35961}">
  <ds:schemaRefs/>
</ds:datastoreItem>
</file>

<file path=customXml/itemProps17.xml><?xml version="1.0" encoding="utf-8"?>
<ds:datastoreItem xmlns:ds="http://schemas.openxmlformats.org/officeDocument/2006/customXml" ds:itemID="{A8C15846-454B-4751-A18C-07CE533CEB9A}">
  <ds:schemaRefs/>
</ds:datastoreItem>
</file>

<file path=customXml/itemProps18.xml><?xml version="1.0" encoding="utf-8"?>
<ds:datastoreItem xmlns:ds="http://schemas.openxmlformats.org/officeDocument/2006/customXml" ds:itemID="{FE4E934D-9293-42B4-B1D5-3CB80EFDBDFB}">
  <ds:schemaRefs/>
</ds:datastoreItem>
</file>

<file path=customXml/itemProps19.xml><?xml version="1.0" encoding="utf-8"?>
<ds:datastoreItem xmlns:ds="http://schemas.openxmlformats.org/officeDocument/2006/customXml" ds:itemID="{AE09AA5D-5D54-4706-B500-700ACCBDEE22}">
  <ds:schemaRefs/>
</ds:datastoreItem>
</file>

<file path=customXml/itemProps2.xml><?xml version="1.0" encoding="utf-8"?>
<ds:datastoreItem xmlns:ds="http://schemas.openxmlformats.org/officeDocument/2006/customXml" ds:itemID="{A8DE30C6-D3D1-4C14-98F3-D8C9773D73BD}">
  <ds:schemaRefs/>
</ds:datastoreItem>
</file>

<file path=customXml/itemProps3.xml><?xml version="1.0" encoding="utf-8"?>
<ds:datastoreItem xmlns:ds="http://schemas.openxmlformats.org/officeDocument/2006/customXml" ds:itemID="{411DB163-3CBF-4468-9B4C-0FF203251240}">
  <ds:schemaRefs/>
</ds:datastoreItem>
</file>

<file path=customXml/itemProps4.xml><?xml version="1.0" encoding="utf-8"?>
<ds:datastoreItem xmlns:ds="http://schemas.openxmlformats.org/officeDocument/2006/customXml" ds:itemID="{604FFE0A-6AF5-48AA-9D87-417780454C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CD67F7-521B-4ECA-8ACB-2552DF311DBD"/>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5.xml><?xml version="1.0" encoding="utf-8"?>
<ds:datastoreItem xmlns:ds="http://schemas.openxmlformats.org/officeDocument/2006/customXml" ds:itemID="{E82D43CD-4FB1-40A2-83E6-0F9B41D541D3}">
  <ds:schemaRefs/>
</ds:datastoreItem>
</file>

<file path=customXml/itemProps6.xml><?xml version="1.0" encoding="utf-8"?>
<ds:datastoreItem xmlns:ds="http://schemas.openxmlformats.org/officeDocument/2006/customXml" ds:itemID="{9626292F-5CF6-4325-8984-4D67CBBD6FDD}">
  <ds:schemaRefs/>
</ds:datastoreItem>
</file>

<file path=customXml/itemProps7.xml><?xml version="1.0" encoding="utf-8"?>
<ds:datastoreItem xmlns:ds="http://schemas.openxmlformats.org/officeDocument/2006/customXml" ds:itemID="{D298C8C4-3AEB-4B63-8BA8-99D0B6CE8034}">
  <ds:schemaRefs/>
</ds:datastoreItem>
</file>

<file path=customXml/itemProps8.xml><?xml version="1.0" encoding="utf-8"?>
<ds:datastoreItem xmlns:ds="http://schemas.openxmlformats.org/officeDocument/2006/customXml" ds:itemID="{8A339106-9367-425C-949C-418573FF56C4}">
  <ds:schemaRefs>
    <ds:schemaRef ds:uri="http://schemas.microsoft.com/office/2006/metadata/properties"/>
    <ds:schemaRef ds:uri="http://schemas.microsoft.com/office/2006/documentManagement/types"/>
    <ds:schemaRef ds:uri="http://purl.org/dc/terms/"/>
    <ds:schemaRef ds:uri="56CD67F7-521B-4ECA-8ACB-2552DF311DBD"/>
    <ds:schemaRef ds:uri="http://purl.org/dc/elements/1.1/"/>
    <ds:schemaRef ds:uri="http://schemas.openxmlformats.org/package/2006/metadata/core-properties"/>
    <ds:schemaRef ds:uri="http://www.w3.org/XML/1998/namespace"/>
    <ds:schemaRef ds:uri="http://purl.org/dc/dcmitype/"/>
  </ds:schemaRefs>
</ds:datastoreItem>
</file>

<file path=customXml/itemProps9.xml><?xml version="1.0" encoding="utf-8"?>
<ds:datastoreItem xmlns:ds="http://schemas.openxmlformats.org/officeDocument/2006/customXml" ds:itemID="{226F9473-2C89-44C2-A1A1-CCC21D3ADCC1}">
  <ds:schemaRefs/>
</ds:datastoreItem>
</file>

<file path=docProps/app.xml><?xml version="1.0" encoding="utf-8"?>
<Properties xmlns="http://schemas.openxmlformats.org/officeDocument/2006/extended-properties" xmlns:vt="http://schemas.openxmlformats.org/officeDocument/2006/docPropsVTypes">
  <Template/>
  <TotalTime>1108</TotalTime>
  <Words>1185</Words>
  <Application>Microsoft Office PowerPoint</Application>
  <PresentationFormat>On-screen Show (4:3)</PresentationFormat>
  <Paragraphs>128</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SIM_PPT_4x3_Examples_Jan_2014</vt:lpstr>
      <vt:lpstr>Understanding Solid Edge Type Libraries</vt:lpstr>
      <vt:lpstr>Agenda</vt:lpstr>
      <vt:lpstr>Necessity of Automation</vt:lpstr>
      <vt:lpstr>Solid Edge Core Type Libraries </vt:lpstr>
      <vt:lpstr>How to add references?</vt:lpstr>
      <vt:lpstr>How to add references?</vt:lpstr>
      <vt:lpstr>Solid Edge Assembly Type Library (assembly.tlb)</vt:lpstr>
      <vt:lpstr>Solid Edge Constants Type Library (constant.tlb)</vt:lpstr>
      <vt:lpstr>Solid Edge Drafts Type Library</vt:lpstr>
      <vt:lpstr>Solid Edge File Properties Object Library (PropAuto.dll)</vt:lpstr>
      <vt:lpstr>Solid Edge Framework Type Library (framewrk.tlb)</vt:lpstr>
      <vt:lpstr>SolidEdgeFrameworkSupport Type Library (fwksupp.tlb)</vt:lpstr>
      <vt:lpstr>Solid Edge Geometry Type Library (geometry.tlb)</vt:lpstr>
      <vt:lpstr>Solid Edge Install Data Library (SEInstallData.dll)</vt:lpstr>
      <vt:lpstr>Solid Edge Part Type Library (part.tlb)</vt:lpstr>
      <vt:lpstr>Solid Edge Revision Manager Object Library (RevMgr.tlb)</vt:lpstr>
      <vt:lpstr>Create Your Code</vt:lpstr>
      <vt:lpstr>Contact</vt:lpstr>
    </vt:vector>
  </TitlesOfParts>
  <Company>Siemens PLM Software</Company>
  <LinksUpToDate>false</LinksUpToDate>
  <SharedDoc>false</SharedDoc>
  <HyperlinkBase>www.siemens.com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SEU 2014 - Understanding Solid Edge Type Libraries</dc:title>
  <dc:creator>Bhadekar, Kaustubh</dc:creator>
  <cp:lastModifiedBy>Bhadekar, Kaustubh</cp:lastModifiedBy>
  <cp:revision>14</cp:revision>
  <cp:lastPrinted>2012-10-29T09:59:01Z</cp:lastPrinted>
  <dcterms:created xsi:type="dcterms:W3CDTF">2013-05-02T04:33:00Z</dcterms:created>
  <dcterms:modified xsi:type="dcterms:W3CDTF">2014-05-09T06:10:52Z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January 2013</vt:lpwstr>
  </property>
  <property fmtid="{D5CDD505-2E9C-101B-9397-08002B2CF9AE}" pid="4" name="Office version">
    <vt:lpwstr>2007/2010</vt:lpwstr>
  </property>
  <property fmtid="{D5CDD505-2E9C-101B-9397-08002B2CF9AE}" pid="5" name="Release version">
    <vt:lpwstr>1,0</vt:lpwstr>
  </property>
  <property fmtid="{D5CDD505-2E9C-101B-9397-08002B2CF9AE}" pid="6" name="ContentTypeId">
    <vt:lpwstr>0x010100F767CD561B52CA4E8ACB2552DF311DBD</vt:lpwstr>
  </property>
</Properties>
</file>